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7"/>
  </p:notesMasterIdLst>
  <p:handoutMasterIdLst>
    <p:handoutMasterId r:id="rId28"/>
  </p:handoutMasterIdLst>
  <p:sldIdLst>
    <p:sldId id="256" r:id="rId2"/>
    <p:sldId id="1926" r:id="rId3"/>
    <p:sldId id="1953" r:id="rId4"/>
    <p:sldId id="1948" r:id="rId5"/>
    <p:sldId id="1955" r:id="rId6"/>
    <p:sldId id="1949" r:id="rId7"/>
    <p:sldId id="1950" r:id="rId8"/>
    <p:sldId id="1951" r:id="rId9"/>
    <p:sldId id="1952" r:id="rId10"/>
    <p:sldId id="1972" r:id="rId11"/>
    <p:sldId id="1956" r:id="rId12"/>
    <p:sldId id="1958" r:id="rId13"/>
    <p:sldId id="1959" r:id="rId14"/>
    <p:sldId id="1960" r:id="rId15"/>
    <p:sldId id="1957" r:id="rId16"/>
    <p:sldId id="1962" r:id="rId17"/>
    <p:sldId id="1964" r:id="rId18"/>
    <p:sldId id="1965" r:id="rId19"/>
    <p:sldId id="1966" r:id="rId20"/>
    <p:sldId id="1973" r:id="rId21"/>
    <p:sldId id="1967" r:id="rId22"/>
    <p:sldId id="1968" r:id="rId23"/>
    <p:sldId id="1969" r:id="rId24"/>
    <p:sldId id="1970" r:id="rId25"/>
    <p:sldId id="1971" r:id="rId26"/>
  </p:sldIdLst>
  <p:sldSz cx="12192000" cy="6858000"/>
  <p:notesSz cx="6858000" cy="9144000"/>
  <p:embeddedFontLst>
    <p:embeddedFont>
      <p:font typeface="Open Sans" panose="020B0606030504020204" pitchFamily="34" charset="0"/>
      <p:regular r:id="rId29"/>
      <p:bold r:id="rId30"/>
      <p:italic r:id="rId31"/>
      <p:boldItalic r:id="rId32"/>
    </p:embeddedFont>
    <p:embeddedFont>
      <p:font typeface="Open Sans bold" panose="020B070603080402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26"/>
            <p14:sldId id="1953"/>
            <p14:sldId id="1948"/>
            <p14:sldId id="1955"/>
            <p14:sldId id="1949"/>
            <p14:sldId id="1950"/>
            <p14:sldId id="1951"/>
            <p14:sldId id="1952"/>
            <p14:sldId id="1972"/>
            <p14:sldId id="1956"/>
            <p14:sldId id="1958"/>
            <p14:sldId id="1959"/>
            <p14:sldId id="1960"/>
            <p14:sldId id="1957"/>
            <p14:sldId id="1962"/>
            <p14:sldId id="1964"/>
            <p14:sldId id="1965"/>
            <p14:sldId id="1966"/>
            <p14:sldId id="1973"/>
            <p14:sldId id="1967"/>
            <p14:sldId id="1968"/>
            <p14:sldId id="1969"/>
            <p14:sldId id="1970"/>
            <p14:sldId id="19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76" autoAdjust="0"/>
    <p:restoredTop sz="96325" autoAdjust="0"/>
  </p:normalViewPr>
  <p:slideViewPr>
    <p:cSldViewPr snapToGrid="0" showGuides="1">
      <p:cViewPr varScale="1">
        <p:scale>
          <a:sx n="101" d="100"/>
          <a:sy n="101" d="100"/>
        </p:scale>
        <p:origin x="224" y="1032"/>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4/10/25</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4/10/25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image" Target="../media/image19.emf"/><Relationship Id="rId1" Type="http://schemas.openxmlformats.org/officeDocument/2006/relationships/slideLayout" Target="../slideLayouts/slideLayout4.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1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hyperlink" Target="https://github.com/NaluCFD/Nalu/blob/master/reg_tests/test_files/laboratory/2d_quad4_channel/write_up/2d_quad4_channel_laboratory.pdf"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emf"/></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hyperlink" Target="https://github.com/NaluCFD/Nalu/tree/master/reg_tests/test_files/laboratory/3d_tet4_pipe/write_up"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emf"/><Relationship Id="rId1" Type="http://schemas.openxmlformats.org/officeDocument/2006/relationships/slideLayout" Target="../slideLayouts/slideLayout4.xml"/><Relationship Id="rId5" Type="http://schemas.openxmlformats.org/officeDocument/2006/relationships/image" Target="../media/image47.emf"/><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3.emf"/><Relationship Id="rId7" Type="http://schemas.openxmlformats.org/officeDocument/2006/relationships/image" Target="../media/image29.emf"/><Relationship Id="rId2" Type="http://schemas.openxmlformats.org/officeDocument/2006/relationships/image" Target="../media/image22.emf"/><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6.emf"/><Relationship Id="rId4" Type="http://schemas.openxmlformats.org/officeDocument/2006/relationships/image" Target="../media/image25.emf"/><Relationship Id="rId9" Type="http://schemas.openxmlformats.org/officeDocument/2006/relationships/image" Target="../media/image3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Geometric Fidelity</a:t>
            </a:r>
            <a:endParaRPr lang="en-US" sz="2400" dirty="0"/>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C1566-E230-B4B9-11F3-7275A3CD67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0050B7-882E-C47D-16F6-A52A1882F1DA}"/>
              </a:ext>
            </a:extLst>
          </p:cNvPr>
          <p:cNvSpPr>
            <a:spLocks noGrp="1"/>
          </p:cNvSpPr>
          <p:nvPr>
            <p:ph type="title"/>
          </p:nvPr>
        </p:nvSpPr>
        <p:spPr/>
        <p:txBody>
          <a:bodyPr/>
          <a:lstStyle/>
          <a:p>
            <a:r>
              <a:rPr lang="en-US" dirty="0"/>
              <a:t>Simple One-D Advection; Edge-based Assembly</a:t>
            </a:r>
          </a:p>
        </p:txBody>
      </p:sp>
      <p:sp>
        <p:nvSpPr>
          <p:cNvPr id="3" name="Slide Number Placeholder 2">
            <a:extLst>
              <a:ext uri="{FF2B5EF4-FFF2-40B4-BE49-F238E27FC236}">
                <a16:creationId xmlns:a16="http://schemas.microsoft.com/office/drawing/2014/main" id="{0C000090-CB73-CC46-E7CE-1AD0FB4ADEEA}"/>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33CD4EC1-9A81-B95D-CE43-C0AE9B2D9533}"/>
              </a:ext>
            </a:extLst>
          </p:cNvPr>
          <p:cNvSpPr>
            <a:spLocks noGrp="1"/>
          </p:cNvSpPr>
          <p:nvPr>
            <p:ph sz="quarter" idx="11"/>
          </p:nvPr>
        </p:nvSpPr>
        <p:spPr/>
        <p:txBody>
          <a:bodyPr/>
          <a:lstStyle/>
          <a:p>
            <a:r>
              <a:rPr lang="en-US" dirty="0"/>
              <a:t>Similar approach: Iteration of edges, definition of Left and Right node, etc.</a:t>
            </a:r>
          </a:p>
          <a:p>
            <a:endParaRPr lang="en-US" dirty="0"/>
          </a:p>
          <a:p>
            <a:endParaRPr lang="en-US" dirty="0"/>
          </a:p>
          <a:p>
            <a:endParaRPr lang="en-US" dirty="0"/>
          </a:p>
          <a:p>
            <a:endParaRPr lang="en-US" dirty="0"/>
          </a:p>
          <a:p>
            <a:endParaRPr lang="en-US" dirty="0"/>
          </a:p>
          <a:p>
            <a:endParaRPr lang="en-US" dirty="0"/>
          </a:p>
        </p:txBody>
      </p:sp>
      <p:grpSp>
        <p:nvGrpSpPr>
          <p:cNvPr id="22" name="Group 21">
            <a:extLst>
              <a:ext uri="{FF2B5EF4-FFF2-40B4-BE49-F238E27FC236}">
                <a16:creationId xmlns:a16="http://schemas.microsoft.com/office/drawing/2014/main" id="{1E869EC6-7880-1A77-AB4C-D6D789A4903D}"/>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F78B123F-6AB7-1760-BDBD-8600870E2CF9}"/>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632F6743-A21C-A384-6DAF-14ACD3BFDFC4}"/>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E2017A2F-20A8-1114-ED33-1CDD5F68171C}"/>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6BD9315B-7261-0CA9-D302-DA69294D4CEC}"/>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F2674D5-823E-11DB-6D64-EBF407BDE161}"/>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D6CC3B5D-8505-AACA-4CD7-FC7DE6ABE845}"/>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3FCEA01-BAEF-F2C2-80E2-6ACB8B69C951}"/>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20CA844-8B75-F55A-1086-5FCACAE447D1}"/>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A3A2B4C9-6D80-3346-255C-58148E1BE104}"/>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D0E8C1EF-B265-F71B-86BB-117D8F18BCC3}"/>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289F4DE-ACB3-C7CD-717D-085A45BF9952}"/>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CEC249CC-F48E-6B57-5A9D-87535505BFDC}"/>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AB740962-9C00-B40C-FDEC-009DEDBCB5E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C4021DE3-4285-05FC-F081-97DE4BFC9472}"/>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8D2D8C40-3BDC-7750-48C6-F2D8EDF0FB84}"/>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454380DC-D3DF-DD3D-6E0A-4D117E706428}"/>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104E6655-0DF9-FF89-67A7-BF9E4531AC65}"/>
                </a:ext>
              </a:extLst>
            </p:cNvPr>
            <p:cNvSpPr/>
            <p:nvPr/>
          </p:nvSpPr>
          <p:spPr>
            <a:xfrm>
              <a:off x="3279999"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32F281FA-C1FA-6BF3-2841-E5AD6378B6FB}"/>
              </a:ext>
            </a:extLst>
          </p:cNvPr>
          <p:cNvSpPr txBox="1"/>
          <p:nvPr/>
        </p:nvSpPr>
        <p:spPr>
          <a:xfrm>
            <a:off x="8647980" y="6524788"/>
            <a:ext cx="0" cy="0"/>
          </a:xfrm>
          <a:prstGeom prst="rect">
            <a:avLst/>
          </a:prstGeom>
        </p:spPr>
        <p:txBody>
          <a:bodyPr vert="horz" wrap="none" lIns="91440" tIns="45720" rIns="91440" bIns="45720" rtlCol="0">
            <a:noAutofit/>
          </a:bodyPr>
          <a:lstStyle/>
          <a:p>
            <a:pPr algn="l"/>
            <a:r>
              <a:rPr lang="en-US" dirty="0"/>
              <a:t>Edge 2</a:t>
            </a:r>
          </a:p>
        </p:txBody>
      </p:sp>
      <p:pic>
        <p:nvPicPr>
          <p:cNvPr id="24" name="Picture 23">
            <a:extLst>
              <a:ext uri="{FF2B5EF4-FFF2-40B4-BE49-F238E27FC236}">
                <a16:creationId xmlns:a16="http://schemas.microsoft.com/office/drawing/2014/main" id="{E3FEBB84-416A-946E-B7CC-12A97CD217CD}"/>
              </a:ext>
            </a:extLst>
          </p:cNvPr>
          <p:cNvPicPr>
            <a:picLocks noChangeAspect="1"/>
          </p:cNvPicPr>
          <p:nvPr/>
        </p:nvPicPr>
        <p:blipFill>
          <a:blip r:embed="rId3"/>
          <a:stretch>
            <a:fillRect/>
          </a:stretch>
        </p:blipFill>
        <p:spPr>
          <a:xfrm>
            <a:off x="466324" y="3228754"/>
            <a:ext cx="6045200" cy="762000"/>
          </a:xfrm>
          <a:prstGeom prst="rect">
            <a:avLst/>
          </a:prstGeom>
        </p:spPr>
      </p:pic>
      <p:pic>
        <p:nvPicPr>
          <p:cNvPr id="26" name="Picture 25">
            <a:extLst>
              <a:ext uri="{FF2B5EF4-FFF2-40B4-BE49-F238E27FC236}">
                <a16:creationId xmlns:a16="http://schemas.microsoft.com/office/drawing/2014/main" id="{147E002A-973D-2488-A8C9-30CAFAD3ABA5}"/>
              </a:ext>
            </a:extLst>
          </p:cNvPr>
          <p:cNvPicPr>
            <a:picLocks noChangeAspect="1"/>
          </p:cNvPicPr>
          <p:nvPr/>
        </p:nvPicPr>
        <p:blipFill>
          <a:blip r:embed="rId4"/>
          <a:stretch>
            <a:fillRect/>
          </a:stretch>
        </p:blipFill>
        <p:spPr>
          <a:xfrm>
            <a:off x="6882680" y="3114055"/>
            <a:ext cx="3530600" cy="304800"/>
          </a:xfrm>
          <a:prstGeom prst="rect">
            <a:avLst/>
          </a:prstGeom>
        </p:spPr>
      </p:pic>
      <p:sp>
        <p:nvSpPr>
          <p:cNvPr id="36" name="Content Placeholder 3">
            <a:extLst>
              <a:ext uri="{FF2B5EF4-FFF2-40B4-BE49-F238E27FC236}">
                <a16:creationId xmlns:a16="http://schemas.microsoft.com/office/drawing/2014/main" id="{6F8626AB-B42D-9255-902D-B319ACFD2B7A}"/>
              </a:ext>
            </a:extLst>
          </p:cNvPr>
          <p:cNvSpPr txBox="1">
            <a:spLocks/>
          </p:cNvSpPr>
          <p:nvPr/>
        </p:nvSpPr>
        <p:spPr>
          <a:xfrm>
            <a:off x="463125" y="4325209"/>
            <a:ext cx="7330285" cy="2226196"/>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may also create a local matrix data structure, A[4]: With: </a:t>
            </a:r>
          </a:p>
          <a:p>
            <a:pPr marL="342900" indent="-342900">
              <a:buFont typeface="Arial" panose="020B0604020202020204" pitchFamily="34" charset="0"/>
              <a:buChar char="•"/>
            </a:pPr>
            <a:r>
              <a:rPr lang="en-US" dirty="0"/>
              <a:t>A[0] += </a:t>
            </a:r>
            <a:r>
              <a:rPr lang="en-US" dirty="0" err="1"/>
              <a:t>lhsFac</a:t>
            </a:r>
            <a:r>
              <a:rPr lang="en-US" dirty="0"/>
              <a:t> (row node 1, “central-</a:t>
            </a:r>
            <a:r>
              <a:rPr lang="en-US" dirty="0" err="1"/>
              <a:t>coeff</a:t>
            </a:r>
            <a:r>
              <a:rPr lang="en-US" dirty="0"/>
              <a:t>”)</a:t>
            </a:r>
          </a:p>
          <a:p>
            <a:pPr marL="342900" indent="-342900">
              <a:buFont typeface="Arial" panose="020B0604020202020204" pitchFamily="34" charset="0"/>
              <a:buChar char="•"/>
            </a:pPr>
            <a:r>
              <a:rPr lang="en-US" dirty="0"/>
              <a:t>A[1] += </a:t>
            </a:r>
            <a:r>
              <a:rPr lang="en-US" dirty="0" err="1"/>
              <a:t>lhsFac</a:t>
            </a:r>
            <a:r>
              <a:rPr lang="en-US" dirty="0"/>
              <a:t> (row node 1, ”east-</a:t>
            </a:r>
            <a:r>
              <a:rPr lang="en-US" dirty="0" err="1"/>
              <a:t>coeff</a:t>
            </a:r>
            <a:r>
              <a:rPr lang="en-US" dirty="0"/>
              <a:t>”)</a:t>
            </a:r>
          </a:p>
          <a:p>
            <a:pPr marL="342900" indent="-342900">
              <a:buFont typeface="Arial" panose="020B0604020202020204" pitchFamily="34" charset="0"/>
              <a:buChar char="•"/>
            </a:pPr>
            <a:r>
              <a:rPr lang="en-US" dirty="0"/>
              <a:t>A[2] -= </a:t>
            </a:r>
            <a:r>
              <a:rPr lang="en-US" dirty="0" err="1"/>
              <a:t>lhsFac</a:t>
            </a:r>
            <a:r>
              <a:rPr lang="en-US" dirty="0"/>
              <a:t> (row node 2, “west-</a:t>
            </a:r>
            <a:r>
              <a:rPr lang="en-US" dirty="0" err="1"/>
              <a:t>coeff</a:t>
            </a:r>
            <a:r>
              <a:rPr lang="en-US" dirty="0"/>
              <a:t>”)</a:t>
            </a:r>
          </a:p>
          <a:p>
            <a:pPr marL="342900" indent="-342900">
              <a:buFont typeface="Arial" panose="020B0604020202020204" pitchFamily="34" charset="0"/>
              <a:buChar char="•"/>
            </a:pPr>
            <a:r>
              <a:rPr lang="en-US" dirty="0"/>
              <a:t>A[3] -= </a:t>
            </a:r>
            <a:r>
              <a:rPr lang="en-US" dirty="0" err="1"/>
              <a:t>lhsFac</a:t>
            </a:r>
            <a:r>
              <a:rPr lang="en-US" dirty="0"/>
              <a:t> (row node 2, “central-</a:t>
            </a:r>
            <a:r>
              <a:rPr lang="en-US" dirty="0" err="1"/>
              <a:t>coeff</a:t>
            </a:r>
            <a:r>
              <a:rPr lang="en-US" dirty="0"/>
              <a:t>”)</a:t>
            </a:r>
          </a:p>
          <a:p>
            <a:endParaRPr lang="en-US" dirty="0"/>
          </a:p>
          <a:p>
            <a:endParaRPr lang="en-US" dirty="0"/>
          </a:p>
          <a:p>
            <a:endParaRPr lang="en-US" dirty="0"/>
          </a:p>
          <a:p>
            <a:endParaRPr lang="en-US" dirty="0"/>
          </a:p>
        </p:txBody>
      </p:sp>
      <p:pic>
        <p:nvPicPr>
          <p:cNvPr id="38" name="Picture 37">
            <a:extLst>
              <a:ext uri="{FF2B5EF4-FFF2-40B4-BE49-F238E27FC236}">
                <a16:creationId xmlns:a16="http://schemas.microsoft.com/office/drawing/2014/main" id="{70565FF4-EA22-D94A-F221-F7DCDA602848}"/>
              </a:ext>
            </a:extLst>
          </p:cNvPr>
          <p:cNvPicPr>
            <a:picLocks noChangeAspect="1"/>
          </p:cNvPicPr>
          <p:nvPr/>
        </p:nvPicPr>
        <p:blipFill>
          <a:blip r:embed="rId5"/>
          <a:stretch>
            <a:fillRect/>
          </a:stretch>
        </p:blipFill>
        <p:spPr>
          <a:xfrm>
            <a:off x="7793411" y="5498752"/>
            <a:ext cx="2857500" cy="584200"/>
          </a:xfrm>
          <a:prstGeom prst="rect">
            <a:avLst/>
          </a:prstGeom>
        </p:spPr>
      </p:pic>
      <p:pic>
        <p:nvPicPr>
          <p:cNvPr id="40" name="Picture 39">
            <a:extLst>
              <a:ext uri="{FF2B5EF4-FFF2-40B4-BE49-F238E27FC236}">
                <a16:creationId xmlns:a16="http://schemas.microsoft.com/office/drawing/2014/main" id="{1BB8F29C-BA9D-7837-AFA7-563151B7F404}"/>
              </a:ext>
            </a:extLst>
          </p:cNvPr>
          <p:cNvPicPr>
            <a:picLocks noChangeAspect="1"/>
          </p:cNvPicPr>
          <p:nvPr/>
        </p:nvPicPr>
        <p:blipFill>
          <a:blip r:embed="rId6"/>
          <a:stretch>
            <a:fillRect/>
          </a:stretch>
        </p:blipFill>
        <p:spPr>
          <a:xfrm>
            <a:off x="7793411" y="4637295"/>
            <a:ext cx="2857500" cy="584200"/>
          </a:xfrm>
          <a:prstGeom prst="rect">
            <a:avLst/>
          </a:prstGeom>
        </p:spPr>
      </p:pic>
      <p:pic>
        <p:nvPicPr>
          <p:cNvPr id="42" name="Picture 41">
            <a:extLst>
              <a:ext uri="{FF2B5EF4-FFF2-40B4-BE49-F238E27FC236}">
                <a16:creationId xmlns:a16="http://schemas.microsoft.com/office/drawing/2014/main" id="{F7FC0033-9B54-72CC-C7F3-1894459CFB32}"/>
              </a:ext>
            </a:extLst>
          </p:cNvPr>
          <p:cNvPicPr>
            <a:picLocks noChangeAspect="1"/>
          </p:cNvPicPr>
          <p:nvPr/>
        </p:nvPicPr>
        <p:blipFill>
          <a:blip r:embed="rId7"/>
          <a:stretch>
            <a:fillRect/>
          </a:stretch>
        </p:blipFill>
        <p:spPr>
          <a:xfrm>
            <a:off x="3726764" y="6279204"/>
            <a:ext cx="1524000" cy="584200"/>
          </a:xfrm>
          <a:prstGeom prst="rect">
            <a:avLst/>
          </a:prstGeom>
        </p:spPr>
      </p:pic>
      <p:sp>
        <p:nvSpPr>
          <p:cNvPr id="43" name="TextBox 42">
            <a:extLst>
              <a:ext uri="{FF2B5EF4-FFF2-40B4-BE49-F238E27FC236}">
                <a16:creationId xmlns:a16="http://schemas.microsoft.com/office/drawing/2014/main" id="{0646E718-0D1A-382A-53D2-F6127C9D2713}"/>
              </a:ext>
            </a:extLst>
          </p:cNvPr>
          <p:cNvSpPr txBox="1"/>
          <p:nvPr/>
        </p:nvSpPr>
        <p:spPr>
          <a:xfrm>
            <a:off x="2997200" y="6426200"/>
            <a:ext cx="0" cy="0"/>
          </a:xfrm>
          <a:prstGeom prst="rect">
            <a:avLst/>
          </a:prstGeom>
        </p:spPr>
        <p:txBody>
          <a:bodyPr vert="horz" wrap="none" lIns="91440" tIns="45720" rIns="91440" bIns="45720" rtlCol="0">
            <a:noAutofit/>
          </a:bodyPr>
          <a:lstStyle/>
          <a:p>
            <a:pPr algn="l"/>
            <a:r>
              <a:rPr lang="en-US" dirty="0"/>
              <a:t>With:</a:t>
            </a:r>
          </a:p>
        </p:txBody>
      </p:sp>
    </p:spTree>
    <p:extLst>
      <p:ext uri="{BB962C8B-B14F-4D97-AF65-F5344CB8AC3E}">
        <p14:creationId xmlns:p14="http://schemas.microsoft.com/office/powerpoint/2010/main" val="452626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F7A01-EB81-7C31-453E-7C61C4D669AF}"/>
              </a:ext>
            </a:extLst>
          </p:cNvPr>
          <p:cNvSpPr>
            <a:spLocks noGrp="1"/>
          </p:cNvSpPr>
          <p:nvPr>
            <p:ph type="title"/>
          </p:nvPr>
        </p:nvSpPr>
        <p:spPr/>
        <p:txBody>
          <a:bodyPr/>
          <a:lstStyle/>
          <a:p>
            <a:r>
              <a:rPr lang="en-US" dirty="0"/>
              <a:t>Let’s Revisit a Classic 2-dimensional Channel Flow (laminar)</a:t>
            </a:r>
          </a:p>
        </p:txBody>
      </p:sp>
      <p:sp>
        <p:nvSpPr>
          <p:cNvPr id="3" name="Slide Number Placeholder 2">
            <a:extLst>
              <a:ext uri="{FF2B5EF4-FFF2-40B4-BE49-F238E27FC236}">
                <a16:creationId xmlns:a16="http://schemas.microsoft.com/office/drawing/2014/main" id="{8469075E-6D41-2C6C-EE84-55673499ED70}"/>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64C79139-86FA-1D71-9069-EB4A83B460C3}"/>
              </a:ext>
            </a:extLst>
          </p:cNvPr>
          <p:cNvSpPr>
            <a:spLocks noGrp="1"/>
          </p:cNvSpPr>
          <p:nvPr>
            <p:ph sz="quarter" idx="11"/>
          </p:nvPr>
        </p:nvSpPr>
        <p:spPr>
          <a:xfrm>
            <a:off x="647699" y="1409700"/>
            <a:ext cx="11228349" cy="4610100"/>
          </a:xfrm>
        </p:spPr>
        <p:txBody>
          <a:bodyPr/>
          <a:lstStyle/>
          <a:p>
            <a:r>
              <a:rPr lang="en-US" dirty="0"/>
              <a:t>This is the 2d_quad4_channel laboratory: </a:t>
            </a:r>
            <a:r>
              <a:rPr lang="en-US" dirty="0">
                <a:hlinkClick r:id="rId2"/>
              </a:rPr>
              <a:t>https://github.com/NaluCFD/Nalu/blob/master/reg_tests/test_files/laboratory/2d_quad4_channel/write_up/2d_quad4_channel_laboratory.pdf</a:t>
            </a:r>
            <a:r>
              <a:rPr lang="en-US" dirty="0"/>
              <a:t> </a:t>
            </a:r>
          </a:p>
          <a:p>
            <a:pPr marL="342900" indent="-342900">
              <a:buFont typeface="Arial" panose="020B0604020202020204" pitchFamily="34" charset="0"/>
              <a:buChar char="•"/>
            </a:pPr>
            <a:r>
              <a:rPr lang="en-US" dirty="0"/>
              <a:t>No-slip (walls) top and bottom</a:t>
            </a:r>
          </a:p>
          <a:p>
            <a:pPr marL="342900" indent="-342900">
              <a:buFont typeface="Arial" panose="020B0604020202020204" pitchFamily="34" charset="0"/>
              <a:buChar char="•"/>
            </a:pPr>
            <a:r>
              <a:rPr lang="en-US" dirty="0"/>
              <a:t>Periodic (left and right) with a constant body force …or… Open (left and right pressure drop) </a:t>
            </a:r>
          </a:p>
        </p:txBody>
      </p:sp>
      <p:pic>
        <p:nvPicPr>
          <p:cNvPr id="6" name="Picture 5">
            <a:extLst>
              <a:ext uri="{FF2B5EF4-FFF2-40B4-BE49-F238E27FC236}">
                <a16:creationId xmlns:a16="http://schemas.microsoft.com/office/drawing/2014/main" id="{EF8B924E-E06F-C139-5BE7-DC0711B6C8DC}"/>
              </a:ext>
            </a:extLst>
          </p:cNvPr>
          <p:cNvPicPr>
            <a:picLocks noChangeAspect="1"/>
          </p:cNvPicPr>
          <p:nvPr/>
        </p:nvPicPr>
        <p:blipFill>
          <a:blip r:embed="rId3"/>
          <a:stretch>
            <a:fillRect/>
          </a:stretch>
        </p:blipFill>
        <p:spPr>
          <a:xfrm>
            <a:off x="1093930" y="3594855"/>
            <a:ext cx="10004139" cy="2027354"/>
          </a:xfrm>
          <a:prstGeom prst="rect">
            <a:avLst/>
          </a:prstGeom>
        </p:spPr>
      </p:pic>
    </p:spTree>
    <p:extLst>
      <p:ext uri="{BB962C8B-B14F-4D97-AF65-F5344CB8AC3E}">
        <p14:creationId xmlns:p14="http://schemas.microsoft.com/office/powerpoint/2010/main" val="26856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CDC89-62FB-F5BC-8C82-4A57B4F5E5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BF54A0-958F-B1A4-3CFD-347261C3B4B9}"/>
              </a:ext>
            </a:extLst>
          </p:cNvPr>
          <p:cNvSpPr>
            <a:spLocks noGrp="1"/>
          </p:cNvSpPr>
          <p:nvPr>
            <p:ph type="title"/>
          </p:nvPr>
        </p:nvSpPr>
        <p:spPr/>
        <p:txBody>
          <a:bodyPr/>
          <a:lstStyle/>
          <a:p>
            <a:r>
              <a:rPr lang="en-US" dirty="0"/>
              <a:t>Derivation</a:t>
            </a:r>
          </a:p>
        </p:txBody>
      </p:sp>
      <p:sp>
        <p:nvSpPr>
          <p:cNvPr id="3" name="Slide Number Placeholder 2">
            <a:extLst>
              <a:ext uri="{FF2B5EF4-FFF2-40B4-BE49-F238E27FC236}">
                <a16:creationId xmlns:a16="http://schemas.microsoft.com/office/drawing/2014/main" id="{A07339B0-FC91-E0D3-A158-2EC5998AE271}"/>
              </a:ext>
            </a:extLst>
          </p:cNvPr>
          <p:cNvSpPr>
            <a:spLocks noGrp="1"/>
          </p:cNvSpPr>
          <p:nvPr>
            <p:ph type="sldNum" sz="quarter" idx="10"/>
          </p:nvPr>
        </p:nvSpPr>
        <p:spPr/>
        <p:txBody>
          <a:bodyPr/>
          <a:lstStyle/>
          <a:p>
            <a:fld id="{4FAB73BC-B049-4115-A692-8D63A059BFB8}" type="slidenum">
              <a:rPr lang="en-US" smtClean="0"/>
              <a:pPr/>
              <a:t>12</a:t>
            </a:fld>
            <a:endParaRPr lang="en-US" dirty="0"/>
          </a:p>
        </p:txBody>
      </p:sp>
      <p:pic>
        <p:nvPicPr>
          <p:cNvPr id="9" name="Picture 8">
            <a:extLst>
              <a:ext uri="{FF2B5EF4-FFF2-40B4-BE49-F238E27FC236}">
                <a16:creationId xmlns:a16="http://schemas.microsoft.com/office/drawing/2014/main" id="{5A4C02C6-4BF9-140B-DD49-5763B4F32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0571" y="15583"/>
            <a:ext cx="7303607" cy="6858000"/>
          </a:xfrm>
          <a:prstGeom prst="rect">
            <a:avLst/>
          </a:prstGeom>
        </p:spPr>
      </p:pic>
    </p:spTree>
    <p:extLst>
      <p:ext uri="{BB962C8B-B14F-4D97-AF65-F5344CB8AC3E}">
        <p14:creationId xmlns:p14="http://schemas.microsoft.com/office/powerpoint/2010/main" val="1871682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3CBDB-F6AC-1A0D-089C-47BA25F945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F9B70A-E80B-6A2F-8E0D-0EDC28BBA8DE}"/>
              </a:ext>
            </a:extLst>
          </p:cNvPr>
          <p:cNvSpPr>
            <a:spLocks noGrp="1"/>
          </p:cNvSpPr>
          <p:nvPr>
            <p:ph type="title"/>
          </p:nvPr>
        </p:nvSpPr>
        <p:spPr/>
        <p:txBody>
          <a:bodyPr/>
          <a:lstStyle/>
          <a:p>
            <a:r>
              <a:rPr lang="en-US" dirty="0"/>
              <a:t>Derivation</a:t>
            </a:r>
          </a:p>
        </p:txBody>
      </p:sp>
      <p:sp>
        <p:nvSpPr>
          <p:cNvPr id="3" name="Slide Number Placeholder 2">
            <a:extLst>
              <a:ext uri="{FF2B5EF4-FFF2-40B4-BE49-F238E27FC236}">
                <a16:creationId xmlns:a16="http://schemas.microsoft.com/office/drawing/2014/main" id="{9E2A472B-7544-3D84-D37B-281114083F54}"/>
              </a:ext>
            </a:extLst>
          </p:cNvPr>
          <p:cNvSpPr>
            <a:spLocks noGrp="1"/>
          </p:cNvSpPr>
          <p:nvPr>
            <p:ph type="sldNum" sz="quarter" idx="10"/>
          </p:nvPr>
        </p:nvSpPr>
        <p:spPr/>
        <p:txBody>
          <a:bodyPr/>
          <a:lstStyle/>
          <a:p>
            <a:fld id="{4FAB73BC-B049-4115-A692-8D63A059BFB8}" type="slidenum">
              <a:rPr lang="en-US" smtClean="0"/>
              <a:pPr/>
              <a:t>13</a:t>
            </a:fld>
            <a:endParaRPr lang="en-US" dirty="0"/>
          </a:p>
        </p:txBody>
      </p:sp>
      <p:pic>
        <p:nvPicPr>
          <p:cNvPr id="9" name="Picture 8">
            <a:extLst>
              <a:ext uri="{FF2B5EF4-FFF2-40B4-BE49-F238E27FC236}">
                <a16:creationId xmlns:a16="http://schemas.microsoft.com/office/drawing/2014/main" id="{B29A0AA5-E145-66AF-249D-CD24A9B88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0571" y="15583"/>
            <a:ext cx="7303607" cy="6858000"/>
          </a:xfrm>
          <a:prstGeom prst="rect">
            <a:avLst/>
          </a:prstGeom>
        </p:spPr>
      </p:pic>
      <p:sp>
        <p:nvSpPr>
          <p:cNvPr id="10" name="Oval 9">
            <a:extLst>
              <a:ext uri="{FF2B5EF4-FFF2-40B4-BE49-F238E27FC236}">
                <a16:creationId xmlns:a16="http://schemas.microsoft.com/office/drawing/2014/main" id="{B37EA1DD-859A-821E-8F22-D59D4ADD9792}"/>
              </a:ext>
            </a:extLst>
          </p:cNvPr>
          <p:cNvSpPr/>
          <p:nvPr/>
        </p:nvSpPr>
        <p:spPr>
          <a:xfrm>
            <a:off x="7460549" y="4115370"/>
            <a:ext cx="914400" cy="914400"/>
          </a:xfrm>
          <a:prstGeom prst="ellipse">
            <a:avLst/>
          </a:prstGeom>
          <a:solidFill>
            <a:schemeClr val="accent2">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54185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C0897-6F10-5F2E-A7C9-2C567A0912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A172E1-58FE-F9F9-2C52-11C9C15651E7}"/>
              </a:ext>
            </a:extLst>
          </p:cNvPr>
          <p:cNvSpPr>
            <a:spLocks noGrp="1"/>
          </p:cNvSpPr>
          <p:nvPr>
            <p:ph type="title"/>
          </p:nvPr>
        </p:nvSpPr>
        <p:spPr/>
        <p:txBody>
          <a:bodyPr/>
          <a:lstStyle/>
          <a:p>
            <a:r>
              <a:rPr lang="en-US" dirty="0"/>
              <a:t>Sizing</a:t>
            </a:r>
          </a:p>
        </p:txBody>
      </p:sp>
      <p:sp>
        <p:nvSpPr>
          <p:cNvPr id="3" name="Slide Number Placeholder 2">
            <a:extLst>
              <a:ext uri="{FF2B5EF4-FFF2-40B4-BE49-F238E27FC236}">
                <a16:creationId xmlns:a16="http://schemas.microsoft.com/office/drawing/2014/main" id="{4D0E9EF1-2643-E5F3-E287-2C942D7FA6A9}"/>
              </a:ext>
            </a:extLst>
          </p:cNvPr>
          <p:cNvSpPr>
            <a:spLocks noGrp="1"/>
          </p:cNvSpPr>
          <p:nvPr>
            <p:ph type="sldNum" sz="quarter" idx="10"/>
          </p:nvPr>
        </p:nvSpPr>
        <p:spPr/>
        <p:txBody>
          <a:bodyPr/>
          <a:lstStyle/>
          <a:p>
            <a:fld id="{4FAB73BC-B049-4115-A692-8D63A059BFB8}" type="slidenum">
              <a:rPr lang="en-US" smtClean="0"/>
              <a:pPr/>
              <a:t>14</a:t>
            </a:fld>
            <a:endParaRPr lang="en-US" dirty="0"/>
          </a:p>
        </p:txBody>
      </p:sp>
      <p:pic>
        <p:nvPicPr>
          <p:cNvPr id="5" name="Picture 4">
            <a:extLst>
              <a:ext uri="{FF2B5EF4-FFF2-40B4-BE49-F238E27FC236}">
                <a16:creationId xmlns:a16="http://schemas.microsoft.com/office/drawing/2014/main" id="{AC830173-A42A-5EF3-D97E-9D1317B99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0824" y="648646"/>
            <a:ext cx="7772400" cy="5846597"/>
          </a:xfrm>
          <a:prstGeom prst="rect">
            <a:avLst/>
          </a:prstGeom>
        </p:spPr>
      </p:pic>
      <p:sp>
        <p:nvSpPr>
          <p:cNvPr id="6" name="Content Placeholder 3">
            <a:extLst>
              <a:ext uri="{FF2B5EF4-FFF2-40B4-BE49-F238E27FC236}">
                <a16:creationId xmlns:a16="http://schemas.microsoft.com/office/drawing/2014/main" id="{F186129C-C3BA-77B0-4460-DD2F63A79626}"/>
              </a:ext>
            </a:extLst>
          </p:cNvPr>
          <p:cNvSpPr>
            <a:spLocks noGrp="1"/>
          </p:cNvSpPr>
          <p:nvPr>
            <p:ph sz="quarter" idx="11"/>
          </p:nvPr>
        </p:nvSpPr>
        <p:spPr>
          <a:xfrm>
            <a:off x="647700" y="1409700"/>
            <a:ext cx="3257035" cy="4610100"/>
          </a:xfrm>
        </p:spPr>
        <p:txBody>
          <a:bodyPr/>
          <a:lstStyle/>
          <a:p>
            <a:pPr marL="342900" indent="-342900">
              <a:buFont typeface="Arial" panose="020B0604020202020204" pitchFamily="34" charset="0"/>
              <a:buChar char="•"/>
            </a:pPr>
            <a:r>
              <a:rPr lang="en-US" dirty="0"/>
              <a:t>Let’s run at Re</a:t>
            </a:r>
            <a:r>
              <a:rPr lang="en-US" baseline="-25000" dirty="0">
                <a:latin typeface="Symbol" pitchFamily="2" charset="2"/>
              </a:rPr>
              <a:t>t</a:t>
            </a:r>
            <a:r>
              <a:rPr lang="en-US" dirty="0"/>
              <a:t>=10</a:t>
            </a:r>
          </a:p>
          <a:p>
            <a:endParaRPr lang="en-US" dirty="0"/>
          </a:p>
          <a:p>
            <a:r>
              <a:rPr lang="en-US" dirty="0"/>
              <a:t>Reynolds number: </a:t>
            </a:r>
          </a:p>
          <a:p>
            <a:pPr marL="342900" indent="-342900">
              <a:buFont typeface="Arial" panose="020B0604020202020204" pitchFamily="34" charset="0"/>
              <a:buChar char="•"/>
            </a:pPr>
            <a:r>
              <a:rPr lang="en-US" dirty="0"/>
              <a:t>Ratio of inertial to viscous forces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this channel, define Reynolds number based on the wall friction velocity, </a:t>
            </a:r>
            <a:r>
              <a:rPr lang="en-US" dirty="0" err="1"/>
              <a:t>u</a:t>
            </a:r>
            <a:r>
              <a:rPr lang="en-US" baseline="-25000" dirty="0" err="1">
                <a:latin typeface="Symbol" pitchFamily="2" charset="2"/>
              </a:rPr>
              <a:t>t</a:t>
            </a:r>
            <a:r>
              <a:rPr lang="en-US" baseline="-25000" dirty="0">
                <a:latin typeface="Symbol" pitchFamily="2" charset="2"/>
              </a:rPr>
              <a:t> </a:t>
            </a:r>
            <a:r>
              <a:rPr lang="en-US" dirty="0"/>
              <a:t>(at H/2 length scale)</a:t>
            </a:r>
          </a:p>
        </p:txBody>
      </p:sp>
      <p:pic>
        <p:nvPicPr>
          <p:cNvPr id="8" name="Picture 7">
            <a:extLst>
              <a:ext uri="{FF2B5EF4-FFF2-40B4-BE49-F238E27FC236}">
                <a16:creationId xmlns:a16="http://schemas.microsoft.com/office/drawing/2014/main" id="{D53F1C5A-A226-3D98-83BC-3CDA5B096E30}"/>
              </a:ext>
            </a:extLst>
          </p:cNvPr>
          <p:cNvPicPr>
            <a:picLocks noChangeAspect="1"/>
          </p:cNvPicPr>
          <p:nvPr/>
        </p:nvPicPr>
        <p:blipFill>
          <a:blip r:embed="rId3"/>
          <a:stretch>
            <a:fillRect/>
          </a:stretch>
        </p:blipFill>
        <p:spPr>
          <a:xfrm>
            <a:off x="1367824" y="3387624"/>
            <a:ext cx="1498600" cy="647700"/>
          </a:xfrm>
          <a:prstGeom prst="rect">
            <a:avLst/>
          </a:prstGeom>
        </p:spPr>
      </p:pic>
      <p:pic>
        <p:nvPicPr>
          <p:cNvPr id="14" name="Picture 13">
            <a:extLst>
              <a:ext uri="{FF2B5EF4-FFF2-40B4-BE49-F238E27FC236}">
                <a16:creationId xmlns:a16="http://schemas.microsoft.com/office/drawing/2014/main" id="{893CD46C-14D1-CFB3-E08E-25297BF8EDBB}"/>
              </a:ext>
            </a:extLst>
          </p:cNvPr>
          <p:cNvPicPr>
            <a:picLocks noChangeAspect="1"/>
          </p:cNvPicPr>
          <p:nvPr/>
        </p:nvPicPr>
        <p:blipFill>
          <a:blip r:embed="rId4"/>
          <a:stretch>
            <a:fillRect/>
          </a:stretch>
        </p:blipFill>
        <p:spPr>
          <a:xfrm>
            <a:off x="1163592" y="6063264"/>
            <a:ext cx="1854200" cy="660400"/>
          </a:xfrm>
          <a:prstGeom prst="rect">
            <a:avLst/>
          </a:prstGeom>
        </p:spPr>
      </p:pic>
    </p:spTree>
    <p:extLst>
      <p:ext uri="{BB962C8B-B14F-4D97-AF65-F5344CB8AC3E}">
        <p14:creationId xmlns:p14="http://schemas.microsoft.com/office/powerpoint/2010/main" val="10843205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D969A-CE4C-2DF7-ECD5-B64D0CB16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4D7C2E-E5A8-5B31-04FC-B52664E2C8AF}"/>
              </a:ext>
            </a:extLst>
          </p:cNvPr>
          <p:cNvSpPr>
            <a:spLocks noGrp="1"/>
          </p:cNvSpPr>
          <p:nvPr>
            <p:ph type="title"/>
          </p:nvPr>
        </p:nvSpPr>
        <p:spPr/>
        <p:txBody>
          <a:bodyPr/>
          <a:lstStyle/>
          <a:p>
            <a:r>
              <a:rPr lang="en-US" dirty="0"/>
              <a:t>Simulation Results</a:t>
            </a:r>
          </a:p>
        </p:txBody>
      </p:sp>
      <p:sp>
        <p:nvSpPr>
          <p:cNvPr id="3" name="Slide Number Placeholder 2">
            <a:extLst>
              <a:ext uri="{FF2B5EF4-FFF2-40B4-BE49-F238E27FC236}">
                <a16:creationId xmlns:a16="http://schemas.microsoft.com/office/drawing/2014/main" id="{BE29EBC2-1AAB-5D03-1C0A-8F3AEE4EA363}"/>
              </a:ext>
            </a:extLst>
          </p:cNvPr>
          <p:cNvSpPr>
            <a:spLocks noGrp="1"/>
          </p:cNvSpPr>
          <p:nvPr>
            <p:ph type="sldNum" sz="quarter" idx="10"/>
          </p:nvPr>
        </p:nvSpPr>
        <p:spPr/>
        <p:txBody>
          <a:bodyPr/>
          <a:lstStyle/>
          <a:p>
            <a:fld id="{4FAB73BC-B049-4115-A692-8D63A059BFB8}" type="slidenum">
              <a:rPr lang="en-US" smtClean="0"/>
              <a:pPr/>
              <a:t>15</a:t>
            </a:fld>
            <a:endParaRPr lang="en-US" dirty="0"/>
          </a:p>
        </p:txBody>
      </p:sp>
      <p:pic>
        <p:nvPicPr>
          <p:cNvPr id="8" name="Picture 7">
            <a:extLst>
              <a:ext uri="{FF2B5EF4-FFF2-40B4-BE49-F238E27FC236}">
                <a16:creationId xmlns:a16="http://schemas.microsoft.com/office/drawing/2014/main" id="{58DD77F2-DD15-1335-551F-C5F25F26B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100992"/>
            <a:ext cx="7124700" cy="3644900"/>
          </a:xfrm>
          <a:prstGeom prst="rect">
            <a:avLst/>
          </a:prstGeom>
        </p:spPr>
      </p:pic>
      <p:pic>
        <p:nvPicPr>
          <p:cNvPr id="9" name="Picture 8">
            <a:extLst>
              <a:ext uri="{FF2B5EF4-FFF2-40B4-BE49-F238E27FC236}">
                <a16:creationId xmlns:a16="http://schemas.microsoft.com/office/drawing/2014/main" id="{CEB6922C-AF16-2310-6D4E-4C077FB465F8}"/>
              </a:ext>
            </a:extLst>
          </p:cNvPr>
          <p:cNvPicPr>
            <a:picLocks noChangeAspect="1"/>
          </p:cNvPicPr>
          <p:nvPr/>
        </p:nvPicPr>
        <p:blipFill>
          <a:blip r:embed="rId3">
            <a:extLst>
              <a:ext uri="{28A0092B-C50C-407E-A947-70E740481C1C}">
                <a14:useLocalDpi xmlns:a14="http://schemas.microsoft.com/office/drawing/2010/main" val="0"/>
              </a:ext>
            </a:extLst>
          </a:blip>
          <a:srcRect l="31252" t="62475" r="33388" b="28516"/>
          <a:stretch/>
        </p:blipFill>
        <p:spPr>
          <a:xfrm>
            <a:off x="647700" y="2261287"/>
            <a:ext cx="3978577" cy="951813"/>
          </a:xfrm>
          <a:prstGeom prst="rect">
            <a:avLst/>
          </a:prstGeom>
        </p:spPr>
      </p:pic>
      <p:sp>
        <p:nvSpPr>
          <p:cNvPr id="10" name="Content Placeholder 3">
            <a:extLst>
              <a:ext uri="{FF2B5EF4-FFF2-40B4-BE49-F238E27FC236}">
                <a16:creationId xmlns:a16="http://schemas.microsoft.com/office/drawing/2014/main" id="{7099EB80-8181-7BAB-5CC4-F39A94004986}"/>
              </a:ext>
            </a:extLst>
          </p:cNvPr>
          <p:cNvSpPr>
            <a:spLocks noGrp="1"/>
          </p:cNvSpPr>
          <p:nvPr>
            <p:ph sz="quarter" idx="11"/>
          </p:nvPr>
        </p:nvSpPr>
        <p:spPr>
          <a:xfrm>
            <a:off x="647700" y="1409700"/>
            <a:ext cx="3257035" cy="4610100"/>
          </a:xfrm>
        </p:spPr>
        <p:txBody>
          <a:bodyPr>
            <a:normAutofit/>
          </a:bodyPr>
          <a:lstStyle/>
          <a:p>
            <a:r>
              <a:rPr lang="en-US" dirty="0"/>
              <a:t>Analytical Expression:</a:t>
            </a:r>
          </a:p>
          <a:p>
            <a:endParaRPr lang="en-US" dirty="0"/>
          </a:p>
          <a:p>
            <a:endParaRPr lang="en-US" dirty="0"/>
          </a:p>
          <a:p>
            <a:endParaRPr lang="en-US" dirty="0"/>
          </a:p>
          <a:p>
            <a:endParaRPr lang="en-US" dirty="0"/>
          </a:p>
          <a:p>
            <a:endParaRPr lang="en-US" dirty="0"/>
          </a:p>
          <a:p>
            <a:endParaRPr lang="en-US" dirty="0"/>
          </a:p>
          <a:p>
            <a:r>
              <a:rPr lang="en-US" dirty="0"/>
              <a:t>Zero Error when evaluating the norm at the nodes (in general, we may integrate over a domain and choose integration points that are not </a:t>
            </a:r>
            <a:r>
              <a:rPr lang="en-US" i="1" dirty="0" err="1"/>
              <a:t>nodally</a:t>
            </a:r>
            <a:r>
              <a:rPr lang="en-US" i="1" dirty="0"/>
              <a:t>-lumped</a:t>
            </a:r>
          </a:p>
        </p:txBody>
      </p:sp>
    </p:spTree>
    <p:extLst>
      <p:ext uri="{BB962C8B-B14F-4D97-AF65-F5344CB8AC3E}">
        <p14:creationId xmlns:p14="http://schemas.microsoft.com/office/powerpoint/2010/main" val="1758255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F1F08-8003-1AC1-952F-2939CC6396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930C46-585F-F143-855C-F0B81AB3CC2C}"/>
              </a:ext>
            </a:extLst>
          </p:cNvPr>
          <p:cNvSpPr>
            <a:spLocks noGrp="1"/>
          </p:cNvSpPr>
          <p:nvPr>
            <p:ph type="title"/>
          </p:nvPr>
        </p:nvSpPr>
        <p:spPr/>
        <p:txBody>
          <a:bodyPr/>
          <a:lstStyle/>
          <a:p>
            <a:r>
              <a:rPr lang="en-US" dirty="0"/>
              <a:t>Let’s Revisit a Classic 3-dimensional Pipe Flow (laminar)</a:t>
            </a:r>
          </a:p>
        </p:txBody>
      </p:sp>
      <p:sp>
        <p:nvSpPr>
          <p:cNvPr id="3" name="Slide Number Placeholder 2">
            <a:extLst>
              <a:ext uri="{FF2B5EF4-FFF2-40B4-BE49-F238E27FC236}">
                <a16:creationId xmlns:a16="http://schemas.microsoft.com/office/drawing/2014/main" id="{24EB0F51-1ED7-1005-2DC7-8BF6CAA2F8F1}"/>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AC2DD066-CEE6-494B-1A3B-96ABB2B05587}"/>
              </a:ext>
            </a:extLst>
          </p:cNvPr>
          <p:cNvSpPr>
            <a:spLocks noGrp="1"/>
          </p:cNvSpPr>
          <p:nvPr>
            <p:ph sz="quarter" idx="11"/>
          </p:nvPr>
        </p:nvSpPr>
        <p:spPr>
          <a:xfrm>
            <a:off x="647699" y="1409700"/>
            <a:ext cx="11228349" cy="4610100"/>
          </a:xfrm>
        </p:spPr>
        <p:txBody>
          <a:bodyPr/>
          <a:lstStyle/>
          <a:p>
            <a:r>
              <a:rPr lang="en-US" dirty="0"/>
              <a:t>This is the 3d_tet4_pipe laboratory: </a:t>
            </a:r>
            <a:r>
              <a:rPr lang="en-US" dirty="0">
                <a:hlinkClick r:id="rId2"/>
              </a:rPr>
              <a:t>https://github.com/NaluCFD/Nalu/tree/master/reg_tests/test_files/laboratory/3d_tet4_pipe/write_up</a:t>
            </a:r>
            <a:r>
              <a:rPr lang="en-US" dirty="0"/>
              <a:t> </a:t>
            </a:r>
          </a:p>
          <a:p>
            <a:pPr marL="342900" indent="-342900">
              <a:buFont typeface="Arial" panose="020B0604020202020204" pitchFamily="34" charset="0"/>
              <a:buChar char="•"/>
            </a:pPr>
            <a:r>
              <a:rPr lang="en-US" dirty="0"/>
              <a:t>No-slip (walls) outer pipe</a:t>
            </a:r>
          </a:p>
          <a:p>
            <a:pPr marL="342900" indent="-342900">
              <a:buFont typeface="Arial" panose="020B0604020202020204" pitchFamily="34" charset="0"/>
              <a:buChar char="•"/>
            </a:pPr>
            <a:r>
              <a:rPr lang="en-US" dirty="0"/>
              <a:t>Periodic (left and right) with a constant body force …or… Open (left and right pressure drop)</a:t>
            </a:r>
          </a:p>
          <a:p>
            <a:pPr marL="342900" indent="-342900">
              <a:buFont typeface="Arial" panose="020B0604020202020204" pitchFamily="34" charset="0"/>
              <a:buChar char="•"/>
            </a:pPr>
            <a:r>
              <a:rPr lang="en-US" dirty="0"/>
              <a:t>We have Tet4 (left) and a Hex8 (right) mesh </a:t>
            </a:r>
          </a:p>
        </p:txBody>
      </p:sp>
      <p:pic>
        <p:nvPicPr>
          <p:cNvPr id="7" name="Picture 6">
            <a:extLst>
              <a:ext uri="{FF2B5EF4-FFF2-40B4-BE49-F238E27FC236}">
                <a16:creationId xmlns:a16="http://schemas.microsoft.com/office/drawing/2014/main" id="{98923A51-CA48-6D41-1396-57300ACAAA03}"/>
              </a:ext>
            </a:extLst>
          </p:cNvPr>
          <p:cNvPicPr>
            <a:picLocks noChangeAspect="1"/>
          </p:cNvPicPr>
          <p:nvPr/>
        </p:nvPicPr>
        <p:blipFill>
          <a:blip r:embed="rId3"/>
          <a:stretch>
            <a:fillRect/>
          </a:stretch>
        </p:blipFill>
        <p:spPr>
          <a:xfrm>
            <a:off x="3570416" y="3588351"/>
            <a:ext cx="5425303" cy="3008392"/>
          </a:xfrm>
          <a:prstGeom prst="rect">
            <a:avLst/>
          </a:prstGeom>
        </p:spPr>
      </p:pic>
    </p:spTree>
    <p:extLst>
      <p:ext uri="{BB962C8B-B14F-4D97-AF65-F5344CB8AC3E}">
        <p14:creationId xmlns:p14="http://schemas.microsoft.com/office/powerpoint/2010/main" val="3550913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65A60-DD44-FF2C-777F-D043CA3139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2DBA4C-0DF2-4906-254C-18BB4618AAC7}"/>
              </a:ext>
            </a:extLst>
          </p:cNvPr>
          <p:cNvSpPr>
            <a:spLocks noGrp="1"/>
          </p:cNvSpPr>
          <p:nvPr>
            <p:ph type="title"/>
          </p:nvPr>
        </p:nvSpPr>
        <p:spPr/>
        <p:txBody>
          <a:bodyPr/>
          <a:lstStyle/>
          <a:p>
            <a:r>
              <a:rPr lang="en-US" dirty="0"/>
              <a:t>Derivation</a:t>
            </a:r>
          </a:p>
        </p:txBody>
      </p:sp>
      <p:sp>
        <p:nvSpPr>
          <p:cNvPr id="3" name="Slide Number Placeholder 2">
            <a:extLst>
              <a:ext uri="{FF2B5EF4-FFF2-40B4-BE49-F238E27FC236}">
                <a16:creationId xmlns:a16="http://schemas.microsoft.com/office/drawing/2014/main" id="{03FF90AF-1873-15C2-A243-4ED7761FA6BB}"/>
              </a:ext>
            </a:extLst>
          </p:cNvPr>
          <p:cNvSpPr>
            <a:spLocks noGrp="1"/>
          </p:cNvSpPr>
          <p:nvPr>
            <p:ph type="sldNum" sz="quarter" idx="10"/>
          </p:nvPr>
        </p:nvSpPr>
        <p:spPr/>
        <p:txBody>
          <a:bodyPr/>
          <a:lstStyle/>
          <a:p>
            <a:fld id="{4FAB73BC-B049-4115-A692-8D63A059BFB8}" type="slidenum">
              <a:rPr lang="en-US" smtClean="0"/>
              <a:pPr/>
              <a:t>17</a:t>
            </a:fld>
            <a:endParaRPr lang="en-US" dirty="0"/>
          </a:p>
        </p:txBody>
      </p:sp>
      <p:pic>
        <p:nvPicPr>
          <p:cNvPr id="5" name="Picture 4">
            <a:extLst>
              <a:ext uri="{FF2B5EF4-FFF2-40B4-BE49-F238E27FC236}">
                <a16:creationId xmlns:a16="http://schemas.microsoft.com/office/drawing/2014/main" id="{BA677E24-5415-6251-960A-8C52D2786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0102" y="3226"/>
            <a:ext cx="6585697" cy="6858000"/>
          </a:xfrm>
          <a:prstGeom prst="rect">
            <a:avLst/>
          </a:prstGeom>
        </p:spPr>
      </p:pic>
    </p:spTree>
    <p:extLst>
      <p:ext uri="{BB962C8B-B14F-4D97-AF65-F5344CB8AC3E}">
        <p14:creationId xmlns:p14="http://schemas.microsoft.com/office/powerpoint/2010/main" val="3150906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507FC-D83C-6C91-8101-0707265352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AE00C3-E6F0-E366-1E5D-ED421069B9E1}"/>
              </a:ext>
            </a:extLst>
          </p:cNvPr>
          <p:cNvSpPr>
            <a:spLocks noGrp="1"/>
          </p:cNvSpPr>
          <p:nvPr>
            <p:ph type="title"/>
          </p:nvPr>
        </p:nvSpPr>
        <p:spPr/>
        <p:txBody>
          <a:bodyPr/>
          <a:lstStyle/>
          <a:p>
            <a:r>
              <a:rPr lang="en-US" dirty="0"/>
              <a:t>Sizing</a:t>
            </a:r>
          </a:p>
        </p:txBody>
      </p:sp>
      <p:sp>
        <p:nvSpPr>
          <p:cNvPr id="3" name="Slide Number Placeholder 2">
            <a:extLst>
              <a:ext uri="{FF2B5EF4-FFF2-40B4-BE49-F238E27FC236}">
                <a16:creationId xmlns:a16="http://schemas.microsoft.com/office/drawing/2014/main" id="{43435B2B-188C-F767-CA44-DE111B0E5859}"/>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6" name="Content Placeholder 3">
            <a:extLst>
              <a:ext uri="{FF2B5EF4-FFF2-40B4-BE49-F238E27FC236}">
                <a16:creationId xmlns:a16="http://schemas.microsoft.com/office/drawing/2014/main" id="{F9D2E289-00C0-16A0-0D2D-3CD23FCFA569}"/>
              </a:ext>
            </a:extLst>
          </p:cNvPr>
          <p:cNvSpPr>
            <a:spLocks noGrp="1"/>
          </p:cNvSpPr>
          <p:nvPr>
            <p:ph sz="quarter" idx="11"/>
          </p:nvPr>
        </p:nvSpPr>
        <p:spPr>
          <a:xfrm>
            <a:off x="647700" y="1409700"/>
            <a:ext cx="3257035" cy="4610100"/>
          </a:xfrm>
        </p:spPr>
        <p:txBody>
          <a:bodyPr/>
          <a:lstStyle/>
          <a:p>
            <a:pPr marL="342900" indent="-342900">
              <a:buFont typeface="Arial" panose="020B0604020202020204" pitchFamily="34" charset="0"/>
              <a:buChar char="•"/>
            </a:pPr>
            <a:r>
              <a:rPr lang="en-US" dirty="0"/>
              <a:t>Let’s run at Re</a:t>
            </a:r>
            <a:r>
              <a:rPr lang="en-US" baseline="-25000" dirty="0">
                <a:latin typeface="Symbol" pitchFamily="2" charset="2"/>
              </a:rPr>
              <a:t>t</a:t>
            </a:r>
            <a:r>
              <a:rPr lang="en-US" dirty="0"/>
              <a:t>=20</a:t>
            </a:r>
          </a:p>
          <a:p>
            <a:endParaRPr lang="en-US" dirty="0"/>
          </a:p>
          <a:p>
            <a:r>
              <a:rPr lang="en-US" dirty="0"/>
              <a:t>Reynolds number: </a:t>
            </a:r>
          </a:p>
          <a:p>
            <a:pPr marL="342900" indent="-342900">
              <a:buFont typeface="Arial" panose="020B0604020202020204" pitchFamily="34" charset="0"/>
              <a:buChar char="•"/>
            </a:pPr>
            <a:r>
              <a:rPr lang="en-US" dirty="0"/>
              <a:t>Ratio of inertial to viscous forces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this channel, define Reynolds number based on the wall friction velocity, </a:t>
            </a:r>
            <a:r>
              <a:rPr lang="en-US" dirty="0" err="1"/>
              <a:t>u</a:t>
            </a:r>
            <a:r>
              <a:rPr lang="en-US" baseline="-25000" dirty="0" err="1">
                <a:latin typeface="Symbol" pitchFamily="2" charset="2"/>
              </a:rPr>
              <a:t>t</a:t>
            </a:r>
            <a:r>
              <a:rPr lang="en-US" baseline="-25000" dirty="0">
                <a:latin typeface="Symbol" pitchFamily="2" charset="2"/>
              </a:rPr>
              <a:t> </a:t>
            </a:r>
            <a:r>
              <a:rPr lang="en-US" dirty="0"/>
              <a:t>(at d</a:t>
            </a:r>
            <a:r>
              <a:rPr lang="en-US" baseline="-25000" dirty="0"/>
              <a:t>o</a:t>
            </a:r>
            <a:r>
              <a:rPr lang="en-US" dirty="0"/>
              <a:t> length scale)</a:t>
            </a:r>
          </a:p>
        </p:txBody>
      </p:sp>
      <p:pic>
        <p:nvPicPr>
          <p:cNvPr id="8" name="Picture 7">
            <a:extLst>
              <a:ext uri="{FF2B5EF4-FFF2-40B4-BE49-F238E27FC236}">
                <a16:creationId xmlns:a16="http://schemas.microsoft.com/office/drawing/2014/main" id="{0E87278B-90AB-156C-596D-A161A00E2805}"/>
              </a:ext>
            </a:extLst>
          </p:cNvPr>
          <p:cNvPicPr>
            <a:picLocks noChangeAspect="1"/>
          </p:cNvPicPr>
          <p:nvPr/>
        </p:nvPicPr>
        <p:blipFill>
          <a:blip r:embed="rId2"/>
          <a:stretch>
            <a:fillRect/>
          </a:stretch>
        </p:blipFill>
        <p:spPr>
          <a:xfrm>
            <a:off x="1367824" y="3387624"/>
            <a:ext cx="1498600" cy="647700"/>
          </a:xfrm>
          <a:prstGeom prst="rect">
            <a:avLst/>
          </a:prstGeom>
        </p:spPr>
      </p:pic>
      <p:pic>
        <p:nvPicPr>
          <p:cNvPr id="4" name="Picture 3">
            <a:extLst>
              <a:ext uri="{FF2B5EF4-FFF2-40B4-BE49-F238E27FC236}">
                <a16:creationId xmlns:a16="http://schemas.microsoft.com/office/drawing/2014/main" id="{396D5035-0338-1950-5E06-89BB95BD36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1806" y="458967"/>
            <a:ext cx="7772400" cy="4094495"/>
          </a:xfrm>
          <a:prstGeom prst="rect">
            <a:avLst/>
          </a:prstGeom>
        </p:spPr>
      </p:pic>
      <p:pic>
        <p:nvPicPr>
          <p:cNvPr id="7" name="Picture 6">
            <a:extLst>
              <a:ext uri="{FF2B5EF4-FFF2-40B4-BE49-F238E27FC236}">
                <a16:creationId xmlns:a16="http://schemas.microsoft.com/office/drawing/2014/main" id="{C31E600C-1D40-4B74-EE18-56E385D6DD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1806" y="4250412"/>
            <a:ext cx="7772400" cy="2106760"/>
          </a:xfrm>
          <a:prstGeom prst="rect">
            <a:avLst/>
          </a:prstGeom>
        </p:spPr>
      </p:pic>
      <p:pic>
        <p:nvPicPr>
          <p:cNvPr id="10" name="Picture 9">
            <a:extLst>
              <a:ext uri="{FF2B5EF4-FFF2-40B4-BE49-F238E27FC236}">
                <a16:creationId xmlns:a16="http://schemas.microsoft.com/office/drawing/2014/main" id="{25BE6C17-A482-40C1-6150-650A8877D6AD}"/>
              </a:ext>
            </a:extLst>
          </p:cNvPr>
          <p:cNvPicPr>
            <a:picLocks noChangeAspect="1"/>
          </p:cNvPicPr>
          <p:nvPr/>
        </p:nvPicPr>
        <p:blipFill>
          <a:blip r:embed="rId5"/>
          <a:stretch>
            <a:fillRect/>
          </a:stretch>
        </p:blipFill>
        <p:spPr>
          <a:xfrm>
            <a:off x="1317024" y="5949043"/>
            <a:ext cx="1600200" cy="647700"/>
          </a:xfrm>
          <a:prstGeom prst="rect">
            <a:avLst/>
          </a:prstGeom>
        </p:spPr>
      </p:pic>
    </p:spTree>
    <p:extLst>
      <p:ext uri="{BB962C8B-B14F-4D97-AF65-F5344CB8AC3E}">
        <p14:creationId xmlns:p14="http://schemas.microsoft.com/office/powerpoint/2010/main" val="3388300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61BBF-CF05-C892-BFAF-14049D9692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25A119-9B86-4316-2B3A-51D737A7599C}"/>
              </a:ext>
            </a:extLst>
          </p:cNvPr>
          <p:cNvSpPr>
            <a:spLocks noGrp="1"/>
          </p:cNvSpPr>
          <p:nvPr>
            <p:ph type="title"/>
          </p:nvPr>
        </p:nvSpPr>
        <p:spPr/>
        <p:txBody>
          <a:bodyPr/>
          <a:lstStyle/>
          <a:p>
            <a:r>
              <a:rPr lang="en-US" dirty="0"/>
              <a:t>Simulation Results</a:t>
            </a:r>
          </a:p>
        </p:txBody>
      </p:sp>
      <p:sp>
        <p:nvSpPr>
          <p:cNvPr id="3" name="Slide Number Placeholder 2">
            <a:extLst>
              <a:ext uri="{FF2B5EF4-FFF2-40B4-BE49-F238E27FC236}">
                <a16:creationId xmlns:a16="http://schemas.microsoft.com/office/drawing/2014/main" id="{334A6E02-CF51-89D7-F9C7-AAADDDA21C34}"/>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10" name="Content Placeholder 3">
            <a:extLst>
              <a:ext uri="{FF2B5EF4-FFF2-40B4-BE49-F238E27FC236}">
                <a16:creationId xmlns:a16="http://schemas.microsoft.com/office/drawing/2014/main" id="{D9105807-BF38-D2DD-11C1-CAAC913A079C}"/>
              </a:ext>
            </a:extLst>
          </p:cNvPr>
          <p:cNvSpPr>
            <a:spLocks noGrp="1"/>
          </p:cNvSpPr>
          <p:nvPr>
            <p:ph sz="quarter" idx="11"/>
          </p:nvPr>
        </p:nvSpPr>
        <p:spPr>
          <a:xfrm>
            <a:off x="647700" y="1409700"/>
            <a:ext cx="3257035" cy="4610100"/>
          </a:xfrm>
        </p:spPr>
        <p:txBody>
          <a:bodyPr>
            <a:normAutofit/>
          </a:bodyPr>
          <a:lstStyle/>
          <a:p>
            <a:r>
              <a:rPr lang="en-US" dirty="0"/>
              <a:t>Analytical Expression:</a:t>
            </a:r>
          </a:p>
          <a:p>
            <a:endParaRPr lang="en-US" dirty="0"/>
          </a:p>
          <a:p>
            <a:endParaRPr lang="en-US" dirty="0"/>
          </a:p>
          <a:p>
            <a:endParaRPr lang="en-US" dirty="0"/>
          </a:p>
          <a:p>
            <a:endParaRPr lang="en-US" dirty="0"/>
          </a:p>
          <a:p>
            <a:endParaRPr lang="en-US" dirty="0"/>
          </a:p>
          <a:p>
            <a:endParaRPr lang="en-US" dirty="0"/>
          </a:p>
          <a:p>
            <a:r>
              <a:rPr lang="en-US" dirty="0"/>
              <a:t>Non-zero error when evaluating the norm at the nodes… </a:t>
            </a:r>
          </a:p>
        </p:txBody>
      </p:sp>
      <p:pic>
        <p:nvPicPr>
          <p:cNvPr id="4" name="Picture 3">
            <a:extLst>
              <a:ext uri="{FF2B5EF4-FFF2-40B4-BE49-F238E27FC236}">
                <a16:creationId xmlns:a16="http://schemas.microsoft.com/office/drawing/2014/main" id="{3BD2974B-0B38-666E-77DA-3EB0D0FC5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3767" y="1409700"/>
            <a:ext cx="7932933" cy="4316198"/>
          </a:xfrm>
          <a:prstGeom prst="rect">
            <a:avLst/>
          </a:prstGeom>
        </p:spPr>
      </p:pic>
      <p:pic>
        <p:nvPicPr>
          <p:cNvPr id="5" name="Picture 4">
            <a:extLst>
              <a:ext uri="{FF2B5EF4-FFF2-40B4-BE49-F238E27FC236}">
                <a16:creationId xmlns:a16="http://schemas.microsoft.com/office/drawing/2014/main" id="{3CA3B7AE-40E4-2897-31CE-3C5CB8249282}"/>
              </a:ext>
            </a:extLst>
          </p:cNvPr>
          <p:cNvPicPr>
            <a:picLocks noChangeAspect="1"/>
          </p:cNvPicPr>
          <p:nvPr/>
        </p:nvPicPr>
        <p:blipFill>
          <a:blip r:embed="rId3">
            <a:extLst>
              <a:ext uri="{28A0092B-C50C-407E-A947-70E740481C1C}">
                <a14:useLocalDpi xmlns:a14="http://schemas.microsoft.com/office/drawing/2010/main" val="0"/>
              </a:ext>
            </a:extLst>
          </a:blip>
          <a:srcRect l="30611" t="65719" r="31675" b="25092"/>
          <a:stretch/>
        </p:blipFill>
        <p:spPr>
          <a:xfrm>
            <a:off x="415086" y="2301308"/>
            <a:ext cx="3348681" cy="849666"/>
          </a:xfrm>
          <a:prstGeom prst="rect">
            <a:avLst/>
          </a:prstGeom>
        </p:spPr>
      </p:pic>
    </p:spTree>
    <p:extLst>
      <p:ext uri="{BB962C8B-B14F-4D97-AF65-F5344CB8AC3E}">
        <p14:creationId xmlns:p14="http://schemas.microsoft.com/office/powerpoint/2010/main" val="2220771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an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cxnSp>
        <p:nvCxnSpPr>
          <p:cNvPr id="5" name="Straight Connector 4">
            <a:extLst>
              <a:ext uri="{FF2B5EF4-FFF2-40B4-BE49-F238E27FC236}">
                <a16:creationId xmlns:a16="http://schemas.microsoft.com/office/drawing/2014/main" id="{9270C3A4-E51D-0104-9167-BD4D2B9A1E97}"/>
              </a:ext>
            </a:extLst>
          </p:cNvPr>
          <p:cNvCxnSpPr>
            <a:cxnSpLocks/>
            <a:endCxn id="153" idx="6"/>
          </p:cNvCxnSpPr>
          <p:nvPr/>
        </p:nvCxnSpPr>
        <p:spPr>
          <a:xfrm flipV="1">
            <a:off x="9705453" y="6065774"/>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4F08418-F7AF-C543-72F7-F5607EAE439B}"/>
              </a:ext>
            </a:extLst>
          </p:cNvPr>
          <p:cNvCxnSpPr>
            <a:cxnSpLocks/>
          </p:cNvCxnSpPr>
          <p:nvPr/>
        </p:nvCxnSpPr>
        <p:spPr>
          <a:xfrm flipV="1">
            <a:off x="9008770" y="5739201"/>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272BAF7-5105-69B6-1244-9394EF8A6C7B}"/>
              </a:ext>
            </a:extLst>
          </p:cNvPr>
          <p:cNvCxnSpPr>
            <a:cxnSpLocks/>
          </p:cNvCxnSpPr>
          <p:nvPr/>
        </p:nvCxnSpPr>
        <p:spPr>
          <a:xfrm flipV="1">
            <a:off x="8801940" y="5336428"/>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79261D-7034-E855-AB31-147E33F25F59}"/>
              </a:ext>
            </a:extLst>
          </p:cNvPr>
          <p:cNvCxnSpPr>
            <a:cxnSpLocks/>
          </p:cNvCxnSpPr>
          <p:nvPr/>
        </p:nvCxnSpPr>
        <p:spPr>
          <a:xfrm flipV="1">
            <a:off x="8377704" y="4934307"/>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58998DF-3E8A-54E7-E5B7-BD680152CD2F}"/>
              </a:ext>
            </a:extLst>
          </p:cNvPr>
          <p:cNvCxnSpPr>
            <a:cxnSpLocks/>
          </p:cNvCxnSpPr>
          <p:nvPr/>
        </p:nvCxnSpPr>
        <p:spPr>
          <a:xfrm flipV="1">
            <a:off x="8138218" y="4542421"/>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E0F51B-31D4-916B-BD32-60B4C94CAE11}"/>
              </a:ext>
            </a:extLst>
          </p:cNvPr>
          <p:cNvCxnSpPr>
            <a:cxnSpLocks/>
          </p:cNvCxnSpPr>
          <p:nvPr/>
        </p:nvCxnSpPr>
        <p:spPr>
          <a:xfrm flipV="1">
            <a:off x="8127328" y="4161421"/>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E4BF254-0220-DB5E-F7DF-57798E17A443}"/>
              </a:ext>
            </a:extLst>
          </p:cNvPr>
          <p:cNvCxnSpPr>
            <a:cxnSpLocks/>
          </p:cNvCxnSpPr>
          <p:nvPr/>
        </p:nvCxnSpPr>
        <p:spPr>
          <a:xfrm flipV="1">
            <a:off x="8127324" y="3758646"/>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578796-9640-CF44-B172-7C6D5878F424}"/>
              </a:ext>
            </a:extLst>
          </p:cNvPr>
          <p:cNvCxnSpPr>
            <a:cxnSpLocks/>
          </p:cNvCxnSpPr>
          <p:nvPr/>
        </p:nvCxnSpPr>
        <p:spPr>
          <a:xfrm flipV="1">
            <a:off x="8138206" y="336675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807FE9-CD3B-D1D7-767D-E1677667A07D}"/>
              </a:ext>
            </a:extLst>
          </p:cNvPr>
          <p:cNvCxnSpPr>
            <a:cxnSpLocks/>
            <a:endCxn id="39" idx="6"/>
          </p:cNvCxnSpPr>
          <p:nvPr/>
        </p:nvCxnSpPr>
        <p:spPr>
          <a:xfrm>
            <a:off x="8629609" y="2965674"/>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0295374-D730-12C6-6F74-5F7D40B8C500}"/>
              </a:ext>
            </a:extLst>
          </p:cNvPr>
          <p:cNvCxnSpPr>
            <a:cxnSpLocks/>
          </p:cNvCxnSpPr>
          <p:nvPr/>
        </p:nvCxnSpPr>
        <p:spPr>
          <a:xfrm>
            <a:off x="10142722" y="2965670"/>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DFC6C41-4FDE-E6F4-D9F9-E67743AB9F9C}"/>
              </a:ext>
            </a:extLst>
          </p:cNvPr>
          <p:cNvCxnSpPr>
            <a:cxnSpLocks/>
            <a:endCxn id="97" idx="4"/>
          </p:cNvCxnSpPr>
          <p:nvPr/>
        </p:nvCxnSpPr>
        <p:spPr>
          <a:xfrm flipH="1">
            <a:off x="8141204" y="3329530"/>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6566074-E692-7416-5B94-EE48343ACCD3}"/>
              </a:ext>
            </a:extLst>
          </p:cNvPr>
          <p:cNvCxnSpPr>
            <a:cxnSpLocks/>
            <a:endCxn id="114" idx="4"/>
          </p:cNvCxnSpPr>
          <p:nvPr/>
        </p:nvCxnSpPr>
        <p:spPr>
          <a:xfrm>
            <a:off x="8362547" y="3360095"/>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FDDC48-0429-1625-7EDD-8A81BB06B29F}"/>
              </a:ext>
            </a:extLst>
          </p:cNvPr>
          <p:cNvCxnSpPr>
            <a:cxnSpLocks/>
          </p:cNvCxnSpPr>
          <p:nvPr/>
        </p:nvCxnSpPr>
        <p:spPr>
          <a:xfrm flipH="1">
            <a:off x="8573333" y="2968208"/>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191F96-3438-7081-6A9B-4F7B0715C240}"/>
              </a:ext>
            </a:extLst>
          </p:cNvPr>
          <p:cNvCxnSpPr>
            <a:cxnSpLocks/>
          </p:cNvCxnSpPr>
          <p:nvPr/>
        </p:nvCxnSpPr>
        <p:spPr>
          <a:xfrm flipH="1">
            <a:off x="8794676" y="2957319"/>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EF03E4-EDE5-8E6D-36A7-6AE72DD6B4DB}"/>
              </a:ext>
            </a:extLst>
          </p:cNvPr>
          <p:cNvCxnSpPr>
            <a:cxnSpLocks/>
            <a:endCxn id="142" idx="4"/>
          </p:cNvCxnSpPr>
          <p:nvPr/>
        </p:nvCxnSpPr>
        <p:spPr>
          <a:xfrm flipH="1">
            <a:off x="9026576" y="2968204"/>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72196DB-AFAB-8732-E29C-4515440616A6}"/>
              </a:ext>
            </a:extLst>
          </p:cNvPr>
          <p:cNvCxnSpPr>
            <a:cxnSpLocks/>
          </p:cNvCxnSpPr>
          <p:nvPr/>
        </p:nvCxnSpPr>
        <p:spPr>
          <a:xfrm flipH="1">
            <a:off x="9244292" y="2957314"/>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B04FA58-3921-1612-AFB8-567165A587AA}"/>
              </a:ext>
            </a:extLst>
          </p:cNvPr>
          <p:cNvCxnSpPr>
            <a:cxnSpLocks/>
            <a:endCxn id="144" idx="3"/>
          </p:cNvCxnSpPr>
          <p:nvPr/>
        </p:nvCxnSpPr>
        <p:spPr>
          <a:xfrm flipH="1">
            <a:off x="9436933" y="2989968"/>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EA1FDFA-6607-0736-5B3C-41AE03453B41}"/>
              </a:ext>
            </a:extLst>
          </p:cNvPr>
          <p:cNvCxnSpPr>
            <a:cxnSpLocks/>
          </p:cNvCxnSpPr>
          <p:nvPr/>
        </p:nvCxnSpPr>
        <p:spPr>
          <a:xfrm flipH="1">
            <a:off x="9690934" y="2968192"/>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23221-C353-0190-6016-22A486AB934C}"/>
              </a:ext>
            </a:extLst>
          </p:cNvPr>
          <p:cNvCxnSpPr>
            <a:cxnSpLocks/>
          </p:cNvCxnSpPr>
          <p:nvPr/>
        </p:nvCxnSpPr>
        <p:spPr>
          <a:xfrm flipH="1">
            <a:off x="9908647" y="3370970"/>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60EA29-3AF1-4B22-0083-5E3C25A41587}"/>
              </a:ext>
            </a:extLst>
          </p:cNvPr>
          <p:cNvCxnSpPr>
            <a:cxnSpLocks/>
            <a:endCxn id="153" idx="4"/>
          </p:cNvCxnSpPr>
          <p:nvPr/>
        </p:nvCxnSpPr>
        <p:spPr>
          <a:xfrm>
            <a:off x="10126363" y="2957313"/>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4CA8BC6-ABA9-36AD-D71D-6B1257AB9702}"/>
              </a:ext>
            </a:extLst>
          </p:cNvPr>
          <p:cNvCxnSpPr>
            <a:cxnSpLocks/>
          </p:cNvCxnSpPr>
          <p:nvPr/>
        </p:nvCxnSpPr>
        <p:spPr>
          <a:xfrm>
            <a:off x="10354965" y="2968195"/>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C48C102-7CCE-0190-0497-5FB194CD13A5}"/>
              </a:ext>
            </a:extLst>
          </p:cNvPr>
          <p:cNvCxnSpPr>
            <a:cxnSpLocks/>
          </p:cNvCxnSpPr>
          <p:nvPr/>
        </p:nvCxnSpPr>
        <p:spPr>
          <a:xfrm>
            <a:off x="10572681" y="297907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3EC5C5-40C6-B3A0-9D2B-BC32FCE0AD48}"/>
              </a:ext>
            </a:extLst>
          </p:cNvPr>
          <p:cNvCxnSpPr>
            <a:cxnSpLocks/>
          </p:cNvCxnSpPr>
          <p:nvPr/>
        </p:nvCxnSpPr>
        <p:spPr>
          <a:xfrm>
            <a:off x="10790394" y="2979074"/>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0F04A39-6D72-E31F-A6BA-5812BDF4A70E}"/>
              </a:ext>
            </a:extLst>
          </p:cNvPr>
          <p:cNvCxnSpPr>
            <a:cxnSpLocks/>
          </p:cNvCxnSpPr>
          <p:nvPr/>
        </p:nvCxnSpPr>
        <p:spPr>
          <a:xfrm>
            <a:off x="11018993" y="2979073"/>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00D2CF8-D78E-08EB-000A-462F02957531}"/>
              </a:ext>
            </a:extLst>
          </p:cNvPr>
          <p:cNvCxnSpPr>
            <a:cxnSpLocks/>
          </p:cNvCxnSpPr>
          <p:nvPr/>
        </p:nvCxnSpPr>
        <p:spPr>
          <a:xfrm>
            <a:off x="11247595" y="2957297"/>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BFA8974-9C16-2272-983B-8CEA61AA9694}"/>
              </a:ext>
            </a:extLst>
          </p:cNvPr>
          <p:cNvCxnSpPr>
            <a:cxnSpLocks/>
          </p:cNvCxnSpPr>
          <p:nvPr/>
        </p:nvCxnSpPr>
        <p:spPr>
          <a:xfrm>
            <a:off x="11461349" y="3366541"/>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0D6EDE1-711E-C276-A0A5-A95FCB6D6174}"/>
              </a:ext>
            </a:extLst>
          </p:cNvPr>
          <p:cNvCxnSpPr>
            <a:cxnSpLocks/>
            <a:endCxn id="129" idx="4"/>
          </p:cNvCxnSpPr>
          <p:nvPr/>
        </p:nvCxnSpPr>
        <p:spPr>
          <a:xfrm flipH="1">
            <a:off x="11682692" y="3366547"/>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33" name="Heart 32">
            <a:extLst>
              <a:ext uri="{FF2B5EF4-FFF2-40B4-BE49-F238E27FC236}">
                <a16:creationId xmlns:a16="http://schemas.microsoft.com/office/drawing/2014/main" id="{CF16AB2B-8B3E-2B0B-C2FD-6B300C33884E}"/>
              </a:ext>
            </a:extLst>
          </p:cNvPr>
          <p:cNvSpPr/>
          <p:nvPr/>
        </p:nvSpPr>
        <p:spPr>
          <a:xfrm>
            <a:off x="8244252" y="3041065"/>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A37EF178-F88C-FE1A-A177-9116DE846F16}"/>
              </a:ext>
            </a:extLst>
          </p:cNvPr>
          <p:cNvSpPr/>
          <p:nvPr/>
        </p:nvSpPr>
        <p:spPr>
          <a:xfrm>
            <a:off x="8538170"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97D0F8C-424F-9457-ADE7-BF94A5556225}"/>
              </a:ext>
            </a:extLst>
          </p:cNvPr>
          <p:cNvSpPr/>
          <p:nvPr/>
        </p:nvSpPr>
        <p:spPr>
          <a:xfrm>
            <a:off x="8759513"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8D755E9-90AF-CB9F-D6AA-FF7A553B4239}"/>
              </a:ext>
            </a:extLst>
          </p:cNvPr>
          <p:cNvSpPr/>
          <p:nvPr/>
        </p:nvSpPr>
        <p:spPr>
          <a:xfrm>
            <a:off x="8980856"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D651F0D-8893-95F4-EF43-247E2A9417CD}"/>
              </a:ext>
            </a:extLst>
          </p:cNvPr>
          <p:cNvSpPr/>
          <p:nvPr/>
        </p:nvSpPr>
        <p:spPr>
          <a:xfrm>
            <a:off x="9202199"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991C270-20E5-72C6-EDA8-63A83DE0A6A4}"/>
              </a:ext>
            </a:extLst>
          </p:cNvPr>
          <p:cNvSpPr/>
          <p:nvPr/>
        </p:nvSpPr>
        <p:spPr>
          <a:xfrm>
            <a:off x="9423542"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C7B3B83-7E3C-4BDF-1752-1F44D4550D99}"/>
              </a:ext>
            </a:extLst>
          </p:cNvPr>
          <p:cNvSpPr/>
          <p:nvPr/>
        </p:nvSpPr>
        <p:spPr>
          <a:xfrm>
            <a:off x="9644885"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1E2D4E9-4EC2-979E-3ADF-6E5F0C6A2EBC}"/>
              </a:ext>
            </a:extLst>
          </p:cNvPr>
          <p:cNvSpPr/>
          <p:nvPr/>
        </p:nvSpPr>
        <p:spPr>
          <a:xfrm>
            <a:off x="10087571"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538EB56-FDBB-3D17-6DCD-CA39137BAD3B}"/>
              </a:ext>
            </a:extLst>
          </p:cNvPr>
          <p:cNvSpPr/>
          <p:nvPr/>
        </p:nvSpPr>
        <p:spPr>
          <a:xfrm>
            <a:off x="10308914"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DB842E3-3F20-1F51-A690-C7CDB10967C2}"/>
              </a:ext>
            </a:extLst>
          </p:cNvPr>
          <p:cNvSpPr/>
          <p:nvPr/>
        </p:nvSpPr>
        <p:spPr>
          <a:xfrm>
            <a:off x="10530257"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FB0078A-ED73-01D7-AF2C-2125561AEFAF}"/>
              </a:ext>
            </a:extLst>
          </p:cNvPr>
          <p:cNvSpPr/>
          <p:nvPr/>
        </p:nvSpPr>
        <p:spPr>
          <a:xfrm>
            <a:off x="10751600"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9A0079B-40C2-372F-6A6E-230901B1D94F}"/>
              </a:ext>
            </a:extLst>
          </p:cNvPr>
          <p:cNvSpPr/>
          <p:nvPr/>
        </p:nvSpPr>
        <p:spPr>
          <a:xfrm>
            <a:off x="10972943"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24667A1-6A6C-2385-C0E1-54562090568E}"/>
              </a:ext>
            </a:extLst>
          </p:cNvPr>
          <p:cNvSpPr/>
          <p:nvPr/>
        </p:nvSpPr>
        <p:spPr>
          <a:xfrm>
            <a:off x="11194286"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EF670EF-397C-DB5E-E154-85F6F310EAA8}"/>
              </a:ext>
            </a:extLst>
          </p:cNvPr>
          <p:cNvSpPr/>
          <p:nvPr/>
        </p:nvSpPr>
        <p:spPr>
          <a:xfrm>
            <a:off x="8095484"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B4FD91B-0EF1-740F-D622-B2C4AE102BFB}"/>
              </a:ext>
            </a:extLst>
          </p:cNvPr>
          <p:cNvSpPr/>
          <p:nvPr/>
        </p:nvSpPr>
        <p:spPr>
          <a:xfrm>
            <a:off x="8316827"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A0D0E8F-BA06-2A1A-9A30-CC32936B3C44}"/>
              </a:ext>
            </a:extLst>
          </p:cNvPr>
          <p:cNvSpPr/>
          <p:nvPr/>
        </p:nvSpPr>
        <p:spPr>
          <a:xfrm>
            <a:off x="8538170"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28EA066-A70D-4FB5-2145-111B2B87947E}"/>
              </a:ext>
            </a:extLst>
          </p:cNvPr>
          <p:cNvSpPr/>
          <p:nvPr/>
        </p:nvSpPr>
        <p:spPr>
          <a:xfrm>
            <a:off x="8759513"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F75AFE3-F33A-8711-7A08-8CCC3001A673}"/>
              </a:ext>
            </a:extLst>
          </p:cNvPr>
          <p:cNvSpPr/>
          <p:nvPr/>
        </p:nvSpPr>
        <p:spPr>
          <a:xfrm>
            <a:off x="8980856"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6D9FE3D-04A0-5D92-44CA-2FAE096A54CB}"/>
              </a:ext>
            </a:extLst>
          </p:cNvPr>
          <p:cNvSpPr/>
          <p:nvPr/>
        </p:nvSpPr>
        <p:spPr>
          <a:xfrm>
            <a:off x="9202199"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0547859-6D4F-A4DC-080F-F5863F23D6B7}"/>
              </a:ext>
            </a:extLst>
          </p:cNvPr>
          <p:cNvSpPr/>
          <p:nvPr/>
        </p:nvSpPr>
        <p:spPr>
          <a:xfrm>
            <a:off x="9423542"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AE41DAD-17C7-6A99-E672-B82262610BAA}"/>
              </a:ext>
            </a:extLst>
          </p:cNvPr>
          <p:cNvSpPr/>
          <p:nvPr/>
        </p:nvSpPr>
        <p:spPr>
          <a:xfrm>
            <a:off x="9644885"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802B9AD-C52B-8AB9-CB32-C1A2C2202F04}"/>
              </a:ext>
            </a:extLst>
          </p:cNvPr>
          <p:cNvSpPr/>
          <p:nvPr/>
        </p:nvSpPr>
        <p:spPr>
          <a:xfrm>
            <a:off x="9866228"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E0BF76E-3201-1C5D-17F3-048064844290}"/>
              </a:ext>
            </a:extLst>
          </p:cNvPr>
          <p:cNvSpPr/>
          <p:nvPr/>
        </p:nvSpPr>
        <p:spPr>
          <a:xfrm>
            <a:off x="10087571"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5C76673-4E8E-CBA5-F6CB-9B2D5D702CFC}"/>
              </a:ext>
            </a:extLst>
          </p:cNvPr>
          <p:cNvSpPr/>
          <p:nvPr/>
        </p:nvSpPr>
        <p:spPr>
          <a:xfrm>
            <a:off x="10308914"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27C31E2-4AD8-9CFE-DBED-9D4A03539202}"/>
              </a:ext>
            </a:extLst>
          </p:cNvPr>
          <p:cNvSpPr/>
          <p:nvPr/>
        </p:nvSpPr>
        <p:spPr>
          <a:xfrm>
            <a:off x="10530257"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8A03E89-A6B3-948D-39BD-52B09B65D94D}"/>
              </a:ext>
            </a:extLst>
          </p:cNvPr>
          <p:cNvSpPr/>
          <p:nvPr/>
        </p:nvSpPr>
        <p:spPr>
          <a:xfrm>
            <a:off x="10751600"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82C21D8-3B73-A5F7-8111-BA46F7632150}"/>
              </a:ext>
            </a:extLst>
          </p:cNvPr>
          <p:cNvSpPr/>
          <p:nvPr/>
        </p:nvSpPr>
        <p:spPr>
          <a:xfrm>
            <a:off x="10972943"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8CF2E1-7E80-AEBD-F613-DD68B9C44CD2}"/>
              </a:ext>
            </a:extLst>
          </p:cNvPr>
          <p:cNvSpPr/>
          <p:nvPr/>
        </p:nvSpPr>
        <p:spPr>
          <a:xfrm>
            <a:off x="11194286"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F84529B9-3B33-8833-EDFE-58F910AFAE66}"/>
              </a:ext>
            </a:extLst>
          </p:cNvPr>
          <p:cNvSpPr/>
          <p:nvPr/>
        </p:nvSpPr>
        <p:spPr>
          <a:xfrm>
            <a:off x="11415629"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B339427-942C-B7D6-D299-BF65E7267B32}"/>
              </a:ext>
            </a:extLst>
          </p:cNvPr>
          <p:cNvSpPr/>
          <p:nvPr/>
        </p:nvSpPr>
        <p:spPr>
          <a:xfrm>
            <a:off x="11636972"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8EB8B0E-EE8B-1536-D7F9-A638C86115A5}"/>
              </a:ext>
            </a:extLst>
          </p:cNvPr>
          <p:cNvSpPr/>
          <p:nvPr/>
        </p:nvSpPr>
        <p:spPr>
          <a:xfrm>
            <a:off x="8095484"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2078F744-C8D7-F2A4-4192-915E084C7B25}"/>
              </a:ext>
            </a:extLst>
          </p:cNvPr>
          <p:cNvSpPr/>
          <p:nvPr/>
        </p:nvSpPr>
        <p:spPr>
          <a:xfrm>
            <a:off x="8316827"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E3DA448-9877-291A-E5BA-4F4A35C83D85}"/>
              </a:ext>
            </a:extLst>
          </p:cNvPr>
          <p:cNvSpPr/>
          <p:nvPr/>
        </p:nvSpPr>
        <p:spPr>
          <a:xfrm>
            <a:off x="8538170"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F3C9375-B876-9806-A2F1-038CD2EC68C3}"/>
              </a:ext>
            </a:extLst>
          </p:cNvPr>
          <p:cNvSpPr/>
          <p:nvPr/>
        </p:nvSpPr>
        <p:spPr>
          <a:xfrm>
            <a:off x="8759513"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18C16FD-0C17-D9DC-A17A-EB4811F53585}"/>
              </a:ext>
            </a:extLst>
          </p:cNvPr>
          <p:cNvSpPr/>
          <p:nvPr/>
        </p:nvSpPr>
        <p:spPr>
          <a:xfrm>
            <a:off x="8980856"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EBC73B2-0201-415D-8722-3B9AE74AF3B4}"/>
              </a:ext>
            </a:extLst>
          </p:cNvPr>
          <p:cNvSpPr/>
          <p:nvPr/>
        </p:nvSpPr>
        <p:spPr>
          <a:xfrm>
            <a:off x="9202199"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2576422-EAAA-7137-A597-A0710406FF8F}"/>
              </a:ext>
            </a:extLst>
          </p:cNvPr>
          <p:cNvSpPr/>
          <p:nvPr/>
        </p:nvSpPr>
        <p:spPr>
          <a:xfrm>
            <a:off x="9423542"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284535EA-8C17-A91F-A8EF-E6F4FB218E6E}"/>
              </a:ext>
            </a:extLst>
          </p:cNvPr>
          <p:cNvSpPr/>
          <p:nvPr/>
        </p:nvSpPr>
        <p:spPr>
          <a:xfrm>
            <a:off x="9644885"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9BF1ED4-F756-2AEB-0F5E-39E4208DF1BF}"/>
              </a:ext>
            </a:extLst>
          </p:cNvPr>
          <p:cNvSpPr/>
          <p:nvPr/>
        </p:nvSpPr>
        <p:spPr>
          <a:xfrm>
            <a:off x="9866228"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710B01E-F748-80BF-7421-01B901C79742}"/>
              </a:ext>
            </a:extLst>
          </p:cNvPr>
          <p:cNvSpPr/>
          <p:nvPr/>
        </p:nvSpPr>
        <p:spPr>
          <a:xfrm>
            <a:off x="10087571"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40395A4F-02B4-E971-19AE-2EB3589F647D}"/>
              </a:ext>
            </a:extLst>
          </p:cNvPr>
          <p:cNvSpPr/>
          <p:nvPr/>
        </p:nvSpPr>
        <p:spPr>
          <a:xfrm>
            <a:off x="10308914"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9A07638-4A61-8DFC-2B67-1C7DAD18ADD2}"/>
              </a:ext>
            </a:extLst>
          </p:cNvPr>
          <p:cNvSpPr/>
          <p:nvPr/>
        </p:nvSpPr>
        <p:spPr>
          <a:xfrm>
            <a:off x="10530257"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F863BE6-AE4C-D827-7AC6-FF949466451B}"/>
              </a:ext>
            </a:extLst>
          </p:cNvPr>
          <p:cNvSpPr/>
          <p:nvPr/>
        </p:nvSpPr>
        <p:spPr>
          <a:xfrm>
            <a:off x="10751600"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54C97FD-8C15-5AE2-C246-27B506525997}"/>
              </a:ext>
            </a:extLst>
          </p:cNvPr>
          <p:cNvSpPr/>
          <p:nvPr/>
        </p:nvSpPr>
        <p:spPr>
          <a:xfrm>
            <a:off x="10972943"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A901F9E6-B63C-88DC-76BB-051BE012152B}"/>
              </a:ext>
            </a:extLst>
          </p:cNvPr>
          <p:cNvSpPr/>
          <p:nvPr/>
        </p:nvSpPr>
        <p:spPr>
          <a:xfrm>
            <a:off x="11194286"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8483D65-56E9-908A-0B44-B3D495170750}"/>
              </a:ext>
            </a:extLst>
          </p:cNvPr>
          <p:cNvSpPr/>
          <p:nvPr/>
        </p:nvSpPr>
        <p:spPr>
          <a:xfrm>
            <a:off x="11415629"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F13DB28-1E1F-444C-370A-B3A6355B8561}"/>
              </a:ext>
            </a:extLst>
          </p:cNvPr>
          <p:cNvSpPr/>
          <p:nvPr/>
        </p:nvSpPr>
        <p:spPr>
          <a:xfrm>
            <a:off x="11636972"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E032898-6426-62CC-2D9D-7B68448DE677}"/>
              </a:ext>
            </a:extLst>
          </p:cNvPr>
          <p:cNvSpPr/>
          <p:nvPr/>
        </p:nvSpPr>
        <p:spPr>
          <a:xfrm>
            <a:off x="8095484"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5FD596B8-0F43-9CD4-CD5B-5EDEA4DBC4CF}"/>
              </a:ext>
            </a:extLst>
          </p:cNvPr>
          <p:cNvSpPr/>
          <p:nvPr/>
        </p:nvSpPr>
        <p:spPr>
          <a:xfrm>
            <a:off x="8316827"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8340115-6361-3A55-492E-61B6C84EBA23}"/>
              </a:ext>
            </a:extLst>
          </p:cNvPr>
          <p:cNvSpPr/>
          <p:nvPr/>
        </p:nvSpPr>
        <p:spPr>
          <a:xfrm>
            <a:off x="8538170"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44F8248-DE78-95D3-8A3A-21E04C5E8DBC}"/>
              </a:ext>
            </a:extLst>
          </p:cNvPr>
          <p:cNvSpPr/>
          <p:nvPr/>
        </p:nvSpPr>
        <p:spPr>
          <a:xfrm>
            <a:off x="8759513"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9B67920-3756-35BE-F8CD-DEB096A28BC4}"/>
              </a:ext>
            </a:extLst>
          </p:cNvPr>
          <p:cNvSpPr/>
          <p:nvPr/>
        </p:nvSpPr>
        <p:spPr>
          <a:xfrm>
            <a:off x="8980856"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12B74CCF-E5E7-F0AD-A80C-F559044ED867}"/>
              </a:ext>
            </a:extLst>
          </p:cNvPr>
          <p:cNvSpPr/>
          <p:nvPr/>
        </p:nvSpPr>
        <p:spPr>
          <a:xfrm>
            <a:off x="9202199"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CB27FC1A-B8A7-CFFB-6359-D0198F709F88}"/>
              </a:ext>
            </a:extLst>
          </p:cNvPr>
          <p:cNvSpPr/>
          <p:nvPr/>
        </p:nvSpPr>
        <p:spPr>
          <a:xfrm>
            <a:off x="9423542"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DA6DF04-8ACD-E247-55F8-F7BC129575A6}"/>
              </a:ext>
            </a:extLst>
          </p:cNvPr>
          <p:cNvSpPr/>
          <p:nvPr/>
        </p:nvSpPr>
        <p:spPr>
          <a:xfrm>
            <a:off x="9644885"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D6CC36D-00FA-1DE8-16FF-59A11F60FA0B}"/>
              </a:ext>
            </a:extLst>
          </p:cNvPr>
          <p:cNvSpPr/>
          <p:nvPr/>
        </p:nvSpPr>
        <p:spPr>
          <a:xfrm>
            <a:off x="9866228"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FEFA4D9D-2244-930E-3F1E-83F6DEC4E905}"/>
              </a:ext>
            </a:extLst>
          </p:cNvPr>
          <p:cNvSpPr/>
          <p:nvPr/>
        </p:nvSpPr>
        <p:spPr>
          <a:xfrm>
            <a:off x="10087571"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C4D400A1-DB8E-54E2-A387-671CDA1817EA}"/>
              </a:ext>
            </a:extLst>
          </p:cNvPr>
          <p:cNvSpPr/>
          <p:nvPr/>
        </p:nvSpPr>
        <p:spPr>
          <a:xfrm>
            <a:off x="10308914"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C34F1D6-7BE3-6A80-9AEF-218369B2A02F}"/>
              </a:ext>
            </a:extLst>
          </p:cNvPr>
          <p:cNvSpPr/>
          <p:nvPr/>
        </p:nvSpPr>
        <p:spPr>
          <a:xfrm>
            <a:off x="10530257"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636D2829-C3C1-B76B-CBFB-F3E02CE1F5CD}"/>
              </a:ext>
            </a:extLst>
          </p:cNvPr>
          <p:cNvSpPr/>
          <p:nvPr/>
        </p:nvSpPr>
        <p:spPr>
          <a:xfrm>
            <a:off x="10751600"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F7877683-8C75-C6ED-2B32-6957BD096CC6}"/>
              </a:ext>
            </a:extLst>
          </p:cNvPr>
          <p:cNvSpPr/>
          <p:nvPr/>
        </p:nvSpPr>
        <p:spPr>
          <a:xfrm>
            <a:off x="10972943"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C05B501B-0187-18DC-60B1-A34F52C9BB06}"/>
              </a:ext>
            </a:extLst>
          </p:cNvPr>
          <p:cNvSpPr/>
          <p:nvPr/>
        </p:nvSpPr>
        <p:spPr>
          <a:xfrm>
            <a:off x="11194286"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80872FEF-DA0D-7209-AE0D-9987683680AC}"/>
              </a:ext>
            </a:extLst>
          </p:cNvPr>
          <p:cNvSpPr/>
          <p:nvPr/>
        </p:nvSpPr>
        <p:spPr>
          <a:xfrm>
            <a:off x="11415629"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64ECD3A8-AC55-C410-26C6-78DB159481FA}"/>
              </a:ext>
            </a:extLst>
          </p:cNvPr>
          <p:cNvSpPr/>
          <p:nvPr/>
        </p:nvSpPr>
        <p:spPr>
          <a:xfrm>
            <a:off x="11636972"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AA7FFD09-C95F-6653-CFD2-D09AD7569A6E}"/>
              </a:ext>
            </a:extLst>
          </p:cNvPr>
          <p:cNvSpPr/>
          <p:nvPr/>
        </p:nvSpPr>
        <p:spPr>
          <a:xfrm>
            <a:off x="8095484"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6C04F03E-3DA3-E28F-0703-5C58BE4E9F14}"/>
              </a:ext>
            </a:extLst>
          </p:cNvPr>
          <p:cNvSpPr/>
          <p:nvPr/>
        </p:nvSpPr>
        <p:spPr>
          <a:xfrm>
            <a:off x="8316827"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3BB1606-A1A8-E8AF-A542-57C04F5C2682}"/>
              </a:ext>
            </a:extLst>
          </p:cNvPr>
          <p:cNvSpPr/>
          <p:nvPr/>
        </p:nvSpPr>
        <p:spPr>
          <a:xfrm>
            <a:off x="8538170"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403BB8ED-FDB6-F776-022F-5FFA0ED8E8C1}"/>
              </a:ext>
            </a:extLst>
          </p:cNvPr>
          <p:cNvSpPr/>
          <p:nvPr/>
        </p:nvSpPr>
        <p:spPr>
          <a:xfrm>
            <a:off x="8759513"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0516D99-480D-1724-8322-A9E40C81B3C9}"/>
              </a:ext>
            </a:extLst>
          </p:cNvPr>
          <p:cNvSpPr/>
          <p:nvPr/>
        </p:nvSpPr>
        <p:spPr>
          <a:xfrm>
            <a:off x="8980856"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AB20029-02AE-336C-93CD-AEB4FC0EC362}"/>
              </a:ext>
            </a:extLst>
          </p:cNvPr>
          <p:cNvSpPr/>
          <p:nvPr/>
        </p:nvSpPr>
        <p:spPr>
          <a:xfrm>
            <a:off x="9202199"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61BD2B-2DCF-694E-8372-53E818BEEE8D}"/>
              </a:ext>
            </a:extLst>
          </p:cNvPr>
          <p:cNvSpPr/>
          <p:nvPr/>
        </p:nvSpPr>
        <p:spPr>
          <a:xfrm>
            <a:off x="9423542"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A5B9E1E-01CE-6AC5-1FDA-0FF7687A5E3A}"/>
              </a:ext>
            </a:extLst>
          </p:cNvPr>
          <p:cNvSpPr/>
          <p:nvPr/>
        </p:nvSpPr>
        <p:spPr>
          <a:xfrm>
            <a:off x="9644885"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A7E57F6-56DF-F0FC-E74F-188EF32AA45E}"/>
              </a:ext>
            </a:extLst>
          </p:cNvPr>
          <p:cNvSpPr/>
          <p:nvPr/>
        </p:nvSpPr>
        <p:spPr>
          <a:xfrm>
            <a:off x="9866228"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E0CBAEBE-B297-DCB4-A18D-EF60598B0992}"/>
              </a:ext>
            </a:extLst>
          </p:cNvPr>
          <p:cNvSpPr/>
          <p:nvPr/>
        </p:nvSpPr>
        <p:spPr>
          <a:xfrm>
            <a:off x="10087571"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AE752D0-423D-6699-4093-F69E46E0F023}"/>
              </a:ext>
            </a:extLst>
          </p:cNvPr>
          <p:cNvSpPr/>
          <p:nvPr/>
        </p:nvSpPr>
        <p:spPr>
          <a:xfrm>
            <a:off x="10308914"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4FCB4A0-B0AC-8501-2E3F-B48FA61C3BB3}"/>
              </a:ext>
            </a:extLst>
          </p:cNvPr>
          <p:cNvSpPr/>
          <p:nvPr/>
        </p:nvSpPr>
        <p:spPr>
          <a:xfrm>
            <a:off x="10530257"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A319D987-0E2E-155F-CA99-2504CB2C99D8}"/>
              </a:ext>
            </a:extLst>
          </p:cNvPr>
          <p:cNvSpPr/>
          <p:nvPr/>
        </p:nvSpPr>
        <p:spPr>
          <a:xfrm>
            <a:off x="10751600"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503F0664-81BD-7686-C5F0-9928F68FF50F}"/>
              </a:ext>
            </a:extLst>
          </p:cNvPr>
          <p:cNvSpPr/>
          <p:nvPr/>
        </p:nvSpPr>
        <p:spPr>
          <a:xfrm>
            <a:off x="10972943"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2E04AF1-7A1B-D535-F008-2DF0600CA1E7}"/>
              </a:ext>
            </a:extLst>
          </p:cNvPr>
          <p:cNvSpPr/>
          <p:nvPr/>
        </p:nvSpPr>
        <p:spPr>
          <a:xfrm>
            <a:off x="11194286"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CFBCF0B-21C6-9BCF-9594-685741CB88FF}"/>
              </a:ext>
            </a:extLst>
          </p:cNvPr>
          <p:cNvSpPr/>
          <p:nvPr/>
        </p:nvSpPr>
        <p:spPr>
          <a:xfrm>
            <a:off x="11415629"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6C31C24E-CA35-5AC2-742B-1858AFCCAE22}"/>
              </a:ext>
            </a:extLst>
          </p:cNvPr>
          <p:cNvSpPr/>
          <p:nvPr/>
        </p:nvSpPr>
        <p:spPr>
          <a:xfrm>
            <a:off x="11636972"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9CE7DA13-7255-19A2-C936-C1C230ED78BB}"/>
              </a:ext>
            </a:extLst>
          </p:cNvPr>
          <p:cNvSpPr/>
          <p:nvPr/>
        </p:nvSpPr>
        <p:spPr>
          <a:xfrm>
            <a:off x="8316827"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C67B7E68-8165-4C01-C656-7C199CBD0780}"/>
              </a:ext>
            </a:extLst>
          </p:cNvPr>
          <p:cNvSpPr/>
          <p:nvPr/>
        </p:nvSpPr>
        <p:spPr>
          <a:xfrm>
            <a:off x="8538170"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D6DC674B-6502-D241-A44D-E25243FF8281}"/>
              </a:ext>
            </a:extLst>
          </p:cNvPr>
          <p:cNvSpPr/>
          <p:nvPr/>
        </p:nvSpPr>
        <p:spPr>
          <a:xfrm>
            <a:off x="8759513"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E3E6014E-AD84-D968-46DB-A22197D59E50}"/>
              </a:ext>
            </a:extLst>
          </p:cNvPr>
          <p:cNvSpPr/>
          <p:nvPr/>
        </p:nvSpPr>
        <p:spPr>
          <a:xfrm>
            <a:off x="8980856"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FA952A0-EC97-5146-0B60-4FADE940795F}"/>
              </a:ext>
            </a:extLst>
          </p:cNvPr>
          <p:cNvSpPr/>
          <p:nvPr/>
        </p:nvSpPr>
        <p:spPr>
          <a:xfrm>
            <a:off x="9202199"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40F873BC-EF9C-2632-4E1B-D66A0D707AA4}"/>
              </a:ext>
            </a:extLst>
          </p:cNvPr>
          <p:cNvSpPr/>
          <p:nvPr/>
        </p:nvSpPr>
        <p:spPr>
          <a:xfrm>
            <a:off x="9423542"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4C883002-99AE-1B11-46DB-AF4D976E7816}"/>
              </a:ext>
            </a:extLst>
          </p:cNvPr>
          <p:cNvSpPr/>
          <p:nvPr/>
        </p:nvSpPr>
        <p:spPr>
          <a:xfrm>
            <a:off x="9644885"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E46B9E0-A163-7212-7A08-FEB961F77C0D}"/>
              </a:ext>
            </a:extLst>
          </p:cNvPr>
          <p:cNvSpPr/>
          <p:nvPr/>
        </p:nvSpPr>
        <p:spPr>
          <a:xfrm>
            <a:off x="9866228"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453E974-8360-3AD0-4D26-3D5EEDAC6ECB}"/>
              </a:ext>
            </a:extLst>
          </p:cNvPr>
          <p:cNvSpPr/>
          <p:nvPr/>
        </p:nvSpPr>
        <p:spPr>
          <a:xfrm>
            <a:off x="10087571"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6FB8035-028B-9D31-6FD1-0C4F2F32FC3A}"/>
              </a:ext>
            </a:extLst>
          </p:cNvPr>
          <p:cNvSpPr/>
          <p:nvPr/>
        </p:nvSpPr>
        <p:spPr>
          <a:xfrm>
            <a:off x="10308914"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DF90B1B1-1AE8-554D-6E3A-535BA644CC12}"/>
              </a:ext>
            </a:extLst>
          </p:cNvPr>
          <p:cNvSpPr/>
          <p:nvPr/>
        </p:nvSpPr>
        <p:spPr>
          <a:xfrm>
            <a:off x="10530257"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526209A-8730-1F5F-0571-A93CC5EE0462}"/>
              </a:ext>
            </a:extLst>
          </p:cNvPr>
          <p:cNvSpPr/>
          <p:nvPr/>
        </p:nvSpPr>
        <p:spPr>
          <a:xfrm>
            <a:off x="10751600"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EAFD71D-E2AB-33FA-4917-26724BDF4A00}"/>
              </a:ext>
            </a:extLst>
          </p:cNvPr>
          <p:cNvSpPr/>
          <p:nvPr/>
        </p:nvSpPr>
        <p:spPr>
          <a:xfrm>
            <a:off x="10972943"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89FD3E90-CE04-6ED1-6A29-D898FFFBA578}"/>
              </a:ext>
            </a:extLst>
          </p:cNvPr>
          <p:cNvSpPr/>
          <p:nvPr/>
        </p:nvSpPr>
        <p:spPr>
          <a:xfrm>
            <a:off x="11194286"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4CEAA860-7EA9-6910-E449-3F55E95F4E65}"/>
              </a:ext>
            </a:extLst>
          </p:cNvPr>
          <p:cNvSpPr/>
          <p:nvPr/>
        </p:nvSpPr>
        <p:spPr>
          <a:xfrm>
            <a:off x="11415629"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5E04E5B7-F782-6226-2DE3-8BE15A41B8A6}"/>
              </a:ext>
            </a:extLst>
          </p:cNvPr>
          <p:cNvSpPr/>
          <p:nvPr/>
        </p:nvSpPr>
        <p:spPr>
          <a:xfrm>
            <a:off x="11636972"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B221AF2E-6B8C-391E-20A8-DC81C6F46666}"/>
              </a:ext>
            </a:extLst>
          </p:cNvPr>
          <p:cNvSpPr/>
          <p:nvPr/>
        </p:nvSpPr>
        <p:spPr>
          <a:xfrm>
            <a:off x="8759513"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64A646C-92DF-81B8-1265-54307906071A}"/>
              </a:ext>
            </a:extLst>
          </p:cNvPr>
          <p:cNvSpPr/>
          <p:nvPr/>
        </p:nvSpPr>
        <p:spPr>
          <a:xfrm>
            <a:off x="8980856"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7EC5D369-A16A-7949-2D67-86BEDB913F88}"/>
              </a:ext>
            </a:extLst>
          </p:cNvPr>
          <p:cNvSpPr/>
          <p:nvPr/>
        </p:nvSpPr>
        <p:spPr>
          <a:xfrm>
            <a:off x="9202199"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0850228-148D-3634-B246-DF7124832E61}"/>
              </a:ext>
            </a:extLst>
          </p:cNvPr>
          <p:cNvSpPr/>
          <p:nvPr/>
        </p:nvSpPr>
        <p:spPr>
          <a:xfrm>
            <a:off x="9423542"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E229CC2D-F843-9E19-49D7-70D191599953}"/>
              </a:ext>
            </a:extLst>
          </p:cNvPr>
          <p:cNvSpPr/>
          <p:nvPr/>
        </p:nvSpPr>
        <p:spPr>
          <a:xfrm>
            <a:off x="9644885"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8DC40F17-EFB0-796F-718E-B44217B35053}"/>
              </a:ext>
            </a:extLst>
          </p:cNvPr>
          <p:cNvSpPr/>
          <p:nvPr/>
        </p:nvSpPr>
        <p:spPr>
          <a:xfrm>
            <a:off x="9866228"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B3BD4642-B411-067E-61C3-69E95E417951}"/>
              </a:ext>
            </a:extLst>
          </p:cNvPr>
          <p:cNvSpPr/>
          <p:nvPr/>
        </p:nvSpPr>
        <p:spPr>
          <a:xfrm>
            <a:off x="10087571"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B63F55F-16C7-453E-1153-3DFC81EBD3EB}"/>
              </a:ext>
            </a:extLst>
          </p:cNvPr>
          <p:cNvSpPr/>
          <p:nvPr/>
        </p:nvSpPr>
        <p:spPr>
          <a:xfrm>
            <a:off x="10308914"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10DBB682-BAF3-144F-B616-DCC0BB52171F}"/>
              </a:ext>
            </a:extLst>
          </p:cNvPr>
          <p:cNvSpPr/>
          <p:nvPr/>
        </p:nvSpPr>
        <p:spPr>
          <a:xfrm>
            <a:off x="10530257"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0E64B72A-9AC4-3464-471E-4D552A42165B}"/>
              </a:ext>
            </a:extLst>
          </p:cNvPr>
          <p:cNvSpPr/>
          <p:nvPr/>
        </p:nvSpPr>
        <p:spPr>
          <a:xfrm>
            <a:off x="10751600"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A69D12C4-5288-D020-BB94-917A09137EC1}"/>
              </a:ext>
            </a:extLst>
          </p:cNvPr>
          <p:cNvSpPr/>
          <p:nvPr/>
        </p:nvSpPr>
        <p:spPr>
          <a:xfrm>
            <a:off x="10972943"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B9DD79E3-000E-F228-0FF5-8D931F9BEC5A}"/>
              </a:ext>
            </a:extLst>
          </p:cNvPr>
          <p:cNvSpPr/>
          <p:nvPr/>
        </p:nvSpPr>
        <p:spPr>
          <a:xfrm>
            <a:off x="11194286"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55E0163B-04E4-4CDC-34F0-49B392700663}"/>
              </a:ext>
            </a:extLst>
          </p:cNvPr>
          <p:cNvSpPr/>
          <p:nvPr/>
        </p:nvSpPr>
        <p:spPr>
          <a:xfrm>
            <a:off x="8980856"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FEBD348D-4A8B-7C60-CD94-C629C9ADDBB1}"/>
              </a:ext>
            </a:extLst>
          </p:cNvPr>
          <p:cNvSpPr/>
          <p:nvPr/>
        </p:nvSpPr>
        <p:spPr>
          <a:xfrm>
            <a:off x="9202199"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17D5BB89-2BBD-902F-B3C6-567FBE731148}"/>
              </a:ext>
            </a:extLst>
          </p:cNvPr>
          <p:cNvSpPr/>
          <p:nvPr/>
        </p:nvSpPr>
        <p:spPr>
          <a:xfrm>
            <a:off x="9423542"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C9AB5C08-EB57-8ADD-EFA0-14DA155DB839}"/>
              </a:ext>
            </a:extLst>
          </p:cNvPr>
          <p:cNvSpPr/>
          <p:nvPr/>
        </p:nvSpPr>
        <p:spPr>
          <a:xfrm>
            <a:off x="9644885"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609EEAF4-6791-43C6-7BB4-262D37A04EAC}"/>
              </a:ext>
            </a:extLst>
          </p:cNvPr>
          <p:cNvSpPr/>
          <p:nvPr/>
        </p:nvSpPr>
        <p:spPr>
          <a:xfrm>
            <a:off x="9866228"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0E93CB85-5D98-21CC-A240-F64531BD95FC}"/>
              </a:ext>
            </a:extLst>
          </p:cNvPr>
          <p:cNvSpPr/>
          <p:nvPr/>
        </p:nvSpPr>
        <p:spPr>
          <a:xfrm>
            <a:off x="10087571"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289FF63A-AD78-F950-75F6-356389748CAD}"/>
              </a:ext>
            </a:extLst>
          </p:cNvPr>
          <p:cNvSpPr/>
          <p:nvPr/>
        </p:nvSpPr>
        <p:spPr>
          <a:xfrm>
            <a:off x="10308914"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0E8807E-E834-438D-6A91-55809992B79D}"/>
              </a:ext>
            </a:extLst>
          </p:cNvPr>
          <p:cNvSpPr/>
          <p:nvPr/>
        </p:nvSpPr>
        <p:spPr>
          <a:xfrm>
            <a:off x="10530257"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43D0B44E-A5F6-C4E5-7E1E-58E6E0FD5DD0}"/>
              </a:ext>
            </a:extLst>
          </p:cNvPr>
          <p:cNvSpPr/>
          <p:nvPr/>
        </p:nvSpPr>
        <p:spPr>
          <a:xfrm>
            <a:off x="10751600"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A695438-75E7-0DCB-D559-A92D75C8A478}"/>
              </a:ext>
            </a:extLst>
          </p:cNvPr>
          <p:cNvSpPr/>
          <p:nvPr/>
        </p:nvSpPr>
        <p:spPr>
          <a:xfrm>
            <a:off x="9644885" y="602005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CA111245-83FD-AD5B-3572-CD6B4A4F295B}"/>
              </a:ext>
            </a:extLst>
          </p:cNvPr>
          <p:cNvSpPr/>
          <p:nvPr/>
        </p:nvSpPr>
        <p:spPr>
          <a:xfrm>
            <a:off x="9866228" y="602005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66EE12CF-446D-0F34-08CB-5DED7E983A80}"/>
              </a:ext>
            </a:extLst>
          </p:cNvPr>
          <p:cNvSpPr/>
          <p:nvPr/>
        </p:nvSpPr>
        <p:spPr>
          <a:xfrm>
            <a:off x="10087571" y="602005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F93F4-65AC-AE20-8096-F9A112B9CB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97DAC3-E778-47ED-F063-DAB51348170C}"/>
              </a:ext>
            </a:extLst>
          </p:cNvPr>
          <p:cNvSpPr>
            <a:spLocks noGrp="1"/>
          </p:cNvSpPr>
          <p:nvPr>
            <p:ph type="title"/>
          </p:nvPr>
        </p:nvSpPr>
        <p:spPr/>
        <p:txBody>
          <a:bodyPr/>
          <a:lstStyle/>
          <a:p>
            <a:r>
              <a:rPr lang="en-US" dirty="0"/>
              <a:t>Simulation Results</a:t>
            </a:r>
          </a:p>
        </p:txBody>
      </p:sp>
      <p:sp>
        <p:nvSpPr>
          <p:cNvPr id="3" name="Slide Number Placeholder 2">
            <a:extLst>
              <a:ext uri="{FF2B5EF4-FFF2-40B4-BE49-F238E27FC236}">
                <a16:creationId xmlns:a16="http://schemas.microsoft.com/office/drawing/2014/main" id="{4A757346-9F25-6553-D6F4-147F2313C143}"/>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10" name="Content Placeholder 3">
            <a:extLst>
              <a:ext uri="{FF2B5EF4-FFF2-40B4-BE49-F238E27FC236}">
                <a16:creationId xmlns:a16="http://schemas.microsoft.com/office/drawing/2014/main" id="{A09FB0C2-1649-E969-BE4A-89361C1D9E68}"/>
              </a:ext>
            </a:extLst>
          </p:cNvPr>
          <p:cNvSpPr>
            <a:spLocks noGrp="1"/>
          </p:cNvSpPr>
          <p:nvPr>
            <p:ph sz="quarter" idx="11"/>
          </p:nvPr>
        </p:nvSpPr>
        <p:spPr>
          <a:xfrm>
            <a:off x="647700" y="1409700"/>
            <a:ext cx="3257035" cy="4610100"/>
          </a:xfrm>
        </p:spPr>
        <p:txBody>
          <a:bodyPr>
            <a:normAutofit/>
          </a:bodyPr>
          <a:lstStyle/>
          <a:p>
            <a:r>
              <a:rPr lang="en-US" dirty="0"/>
              <a:t>Analytical Expression:</a:t>
            </a:r>
          </a:p>
          <a:p>
            <a:endParaRPr lang="en-US" dirty="0"/>
          </a:p>
          <a:p>
            <a:endParaRPr lang="en-US" dirty="0"/>
          </a:p>
          <a:p>
            <a:endParaRPr lang="en-US" dirty="0"/>
          </a:p>
          <a:p>
            <a:endParaRPr lang="en-US" dirty="0"/>
          </a:p>
          <a:p>
            <a:endParaRPr lang="en-US" dirty="0"/>
          </a:p>
          <a:p>
            <a:endParaRPr lang="en-US" dirty="0"/>
          </a:p>
          <a:p>
            <a:r>
              <a:rPr lang="en-US" dirty="0"/>
              <a:t>Non-zero error when evaluating the norm at the nodes… </a:t>
            </a:r>
          </a:p>
          <a:p>
            <a:r>
              <a:rPr lang="en-US" dirty="0"/>
              <a:t>What happened?</a:t>
            </a:r>
            <a:endParaRPr lang="en-US" i="1" dirty="0"/>
          </a:p>
        </p:txBody>
      </p:sp>
      <p:pic>
        <p:nvPicPr>
          <p:cNvPr id="4" name="Picture 3">
            <a:extLst>
              <a:ext uri="{FF2B5EF4-FFF2-40B4-BE49-F238E27FC236}">
                <a16:creationId xmlns:a16="http://schemas.microsoft.com/office/drawing/2014/main" id="{BA8878A6-CCDC-BE23-4352-DE533E029B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3767" y="1409700"/>
            <a:ext cx="7932933" cy="4316198"/>
          </a:xfrm>
          <a:prstGeom prst="rect">
            <a:avLst/>
          </a:prstGeom>
        </p:spPr>
      </p:pic>
      <p:pic>
        <p:nvPicPr>
          <p:cNvPr id="5" name="Picture 4">
            <a:extLst>
              <a:ext uri="{FF2B5EF4-FFF2-40B4-BE49-F238E27FC236}">
                <a16:creationId xmlns:a16="http://schemas.microsoft.com/office/drawing/2014/main" id="{7A3E4DDB-E6C3-E9C0-3F66-34ABAFEEF9E5}"/>
              </a:ext>
            </a:extLst>
          </p:cNvPr>
          <p:cNvPicPr>
            <a:picLocks noChangeAspect="1"/>
          </p:cNvPicPr>
          <p:nvPr/>
        </p:nvPicPr>
        <p:blipFill>
          <a:blip r:embed="rId3">
            <a:extLst>
              <a:ext uri="{28A0092B-C50C-407E-A947-70E740481C1C}">
                <a14:useLocalDpi xmlns:a14="http://schemas.microsoft.com/office/drawing/2010/main" val="0"/>
              </a:ext>
            </a:extLst>
          </a:blip>
          <a:srcRect l="30611" t="65719" r="31675" b="25092"/>
          <a:stretch/>
        </p:blipFill>
        <p:spPr>
          <a:xfrm>
            <a:off x="415086" y="2301308"/>
            <a:ext cx="3348681" cy="849666"/>
          </a:xfrm>
          <a:prstGeom prst="rect">
            <a:avLst/>
          </a:prstGeom>
        </p:spPr>
      </p:pic>
      <p:pic>
        <p:nvPicPr>
          <p:cNvPr id="6" name="Picture 5">
            <a:extLst>
              <a:ext uri="{FF2B5EF4-FFF2-40B4-BE49-F238E27FC236}">
                <a16:creationId xmlns:a16="http://schemas.microsoft.com/office/drawing/2014/main" id="{0D931119-6139-CACD-75C4-FEC24EE52BF0}"/>
              </a:ext>
            </a:extLst>
          </p:cNvPr>
          <p:cNvPicPr>
            <a:picLocks noChangeAspect="1"/>
          </p:cNvPicPr>
          <p:nvPr/>
        </p:nvPicPr>
        <p:blipFill>
          <a:blip r:embed="rId2">
            <a:extLst>
              <a:ext uri="{28A0092B-C50C-407E-A947-70E740481C1C}">
                <a14:useLocalDpi xmlns:a14="http://schemas.microsoft.com/office/drawing/2010/main" val="0"/>
              </a:ext>
            </a:extLst>
          </a:blip>
          <a:srcRect l="60386" r="15235" b="72547"/>
          <a:stretch/>
        </p:blipFill>
        <p:spPr>
          <a:xfrm>
            <a:off x="5297151" y="1271160"/>
            <a:ext cx="5007133" cy="3067793"/>
          </a:xfrm>
          <a:prstGeom prst="rect">
            <a:avLst/>
          </a:prstGeom>
        </p:spPr>
      </p:pic>
    </p:spTree>
    <p:extLst>
      <p:ext uri="{BB962C8B-B14F-4D97-AF65-F5344CB8AC3E}">
        <p14:creationId xmlns:p14="http://schemas.microsoft.com/office/powerpoint/2010/main" val="3357178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8031C-4DB1-65DD-0A7A-C3C88171C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26FC8C-5622-FC1D-4C08-8E3CDF1FBC8F}"/>
              </a:ext>
            </a:extLst>
          </p:cNvPr>
          <p:cNvSpPr>
            <a:spLocks noGrp="1"/>
          </p:cNvSpPr>
          <p:nvPr>
            <p:ph type="title"/>
          </p:nvPr>
        </p:nvSpPr>
        <p:spPr/>
        <p:txBody>
          <a:bodyPr/>
          <a:lstStyle/>
          <a:p>
            <a:r>
              <a:rPr lang="en-US" dirty="0"/>
              <a:t>What About Tet4 vs Hex8?</a:t>
            </a:r>
          </a:p>
        </p:txBody>
      </p:sp>
      <p:sp>
        <p:nvSpPr>
          <p:cNvPr id="3" name="Slide Number Placeholder 2">
            <a:extLst>
              <a:ext uri="{FF2B5EF4-FFF2-40B4-BE49-F238E27FC236}">
                <a16:creationId xmlns:a16="http://schemas.microsoft.com/office/drawing/2014/main" id="{F9FEE641-5D95-DF44-571E-61EF7C9272F0}"/>
              </a:ext>
            </a:extLst>
          </p:cNvPr>
          <p:cNvSpPr>
            <a:spLocks noGrp="1"/>
          </p:cNvSpPr>
          <p:nvPr>
            <p:ph type="sldNum" sz="quarter" idx="10"/>
          </p:nvPr>
        </p:nvSpPr>
        <p:spPr/>
        <p:txBody>
          <a:bodyPr/>
          <a:lstStyle/>
          <a:p>
            <a:fld id="{4FAB73BC-B049-4115-A692-8D63A059BFB8}" type="slidenum">
              <a:rPr lang="en-US" smtClean="0"/>
              <a:pPr/>
              <a:t>21</a:t>
            </a:fld>
            <a:endParaRPr lang="en-US" dirty="0"/>
          </a:p>
        </p:txBody>
      </p:sp>
      <p:pic>
        <p:nvPicPr>
          <p:cNvPr id="14" name="Picture 13">
            <a:extLst>
              <a:ext uri="{FF2B5EF4-FFF2-40B4-BE49-F238E27FC236}">
                <a16:creationId xmlns:a16="http://schemas.microsoft.com/office/drawing/2014/main" id="{4B3011A9-3F81-AAA5-D215-E0054BE38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05" y="1143000"/>
            <a:ext cx="10282990" cy="4572000"/>
          </a:xfrm>
          <a:prstGeom prst="rect">
            <a:avLst/>
          </a:prstGeom>
        </p:spPr>
      </p:pic>
    </p:spTree>
    <p:extLst>
      <p:ext uri="{BB962C8B-B14F-4D97-AF65-F5344CB8AC3E}">
        <p14:creationId xmlns:p14="http://schemas.microsoft.com/office/powerpoint/2010/main" val="331289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A758A-4B99-9868-22D7-A7D082F9EF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C0354A-B6E0-B274-7E51-22412AC82BCC}"/>
              </a:ext>
            </a:extLst>
          </p:cNvPr>
          <p:cNvSpPr>
            <a:spLocks noGrp="1"/>
          </p:cNvSpPr>
          <p:nvPr>
            <p:ph type="title"/>
          </p:nvPr>
        </p:nvSpPr>
        <p:spPr/>
        <p:txBody>
          <a:bodyPr/>
          <a:lstStyle/>
          <a:p>
            <a:r>
              <a:rPr lang="en-US" dirty="0"/>
              <a:t>What About Tet4 vs Hex8?</a:t>
            </a:r>
          </a:p>
        </p:txBody>
      </p:sp>
      <p:sp>
        <p:nvSpPr>
          <p:cNvPr id="3" name="Slide Number Placeholder 2">
            <a:extLst>
              <a:ext uri="{FF2B5EF4-FFF2-40B4-BE49-F238E27FC236}">
                <a16:creationId xmlns:a16="http://schemas.microsoft.com/office/drawing/2014/main" id="{35C469FD-7A97-BCF6-07A0-C507C472EBA9}"/>
              </a:ext>
            </a:extLst>
          </p:cNvPr>
          <p:cNvSpPr>
            <a:spLocks noGrp="1"/>
          </p:cNvSpPr>
          <p:nvPr>
            <p:ph type="sldNum" sz="quarter" idx="10"/>
          </p:nvPr>
        </p:nvSpPr>
        <p:spPr/>
        <p:txBody>
          <a:bodyPr/>
          <a:lstStyle/>
          <a:p>
            <a:fld id="{4FAB73BC-B049-4115-A692-8D63A059BFB8}" type="slidenum">
              <a:rPr lang="en-US" smtClean="0"/>
              <a:pPr/>
              <a:t>22</a:t>
            </a:fld>
            <a:endParaRPr lang="en-US" dirty="0"/>
          </a:p>
        </p:txBody>
      </p:sp>
      <p:pic>
        <p:nvPicPr>
          <p:cNvPr id="12" name="Picture 11">
            <a:extLst>
              <a:ext uri="{FF2B5EF4-FFF2-40B4-BE49-F238E27FC236}">
                <a16:creationId xmlns:a16="http://schemas.microsoft.com/office/drawing/2014/main" id="{23EC10E0-FA44-7F02-C92C-9163DCD2D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05" y="1143000"/>
            <a:ext cx="10282990" cy="4572000"/>
          </a:xfrm>
          <a:prstGeom prst="rect">
            <a:avLst/>
          </a:prstGeom>
        </p:spPr>
      </p:pic>
      <p:sp>
        <p:nvSpPr>
          <p:cNvPr id="4" name="TextBox 3">
            <a:extLst>
              <a:ext uri="{FF2B5EF4-FFF2-40B4-BE49-F238E27FC236}">
                <a16:creationId xmlns:a16="http://schemas.microsoft.com/office/drawing/2014/main" id="{60498915-A354-3098-2634-A0C2C9D8CF1D}"/>
              </a:ext>
            </a:extLst>
          </p:cNvPr>
          <p:cNvSpPr txBox="1"/>
          <p:nvPr/>
        </p:nvSpPr>
        <p:spPr>
          <a:xfrm>
            <a:off x="1668162" y="6289589"/>
            <a:ext cx="0" cy="0"/>
          </a:xfrm>
          <a:prstGeom prst="rect">
            <a:avLst/>
          </a:prstGeom>
        </p:spPr>
        <p:txBody>
          <a:bodyPr vert="horz" wrap="none" lIns="91440" tIns="45720" rIns="91440" bIns="45720" rtlCol="0">
            <a:noAutofit/>
          </a:bodyPr>
          <a:lstStyle/>
          <a:p>
            <a:pPr algn="l"/>
            <a:r>
              <a:rPr lang="en-US" dirty="0"/>
              <a:t>~0.3% error in non-streamwise velocity components in the </a:t>
            </a:r>
            <a:r>
              <a:rPr lang="en-US" dirty="0" err="1"/>
              <a:t>tet</a:t>
            </a:r>
            <a:r>
              <a:rPr lang="en-US" dirty="0"/>
              <a:t>-based result, ~0% for Hex8!!!</a:t>
            </a:r>
          </a:p>
        </p:txBody>
      </p:sp>
    </p:spTree>
    <p:extLst>
      <p:ext uri="{BB962C8B-B14F-4D97-AF65-F5344CB8AC3E}">
        <p14:creationId xmlns:p14="http://schemas.microsoft.com/office/powerpoint/2010/main" val="20049063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B88E9-6A31-916D-704B-6DEC6C2670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8F759C-E7ED-B5C9-A816-5F4AD5F9ADB0}"/>
              </a:ext>
            </a:extLst>
          </p:cNvPr>
          <p:cNvSpPr>
            <a:spLocks noGrp="1"/>
          </p:cNvSpPr>
          <p:nvPr>
            <p:ph type="title"/>
          </p:nvPr>
        </p:nvSpPr>
        <p:spPr/>
        <p:txBody>
          <a:bodyPr/>
          <a:lstStyle/>
          <a:p>
            <a:r>
              <a:rPr lang="en-US" dirty="0"/>
              <a:t>What About Tet4 vs Hex8?</a:t>
            </a:r>
          </a:p>
        </p:txBody>
      </p:sp>
      <p:sp>
        <p:nvSpPr>
          <p:cNvPr id="3" name="Slide Number Placeholder 2">
            <a:extLst>
              <a:ext uri="{FF2B5EF4-FFF2-40B4-BE49-F238E27FC236}">
                <a16:creationId xmlns:a16="http://schemas.microsoft.com/office/drawing/2014/main" id="{3337C2D1-9A77-CE15-11CF-DBD33BC50771}"/>
              </a:ext>
            </a:extLst>
          </p:cNvPr>
          <p:cNvSpPr>
            <a:spLocks noGrp="1"/>
          </p:cNvSpPr>
          <p:nvPr>
            <p:ph type="sldNum" sz="quarter" idx="10"/>
          </p:nvPr>
        </p:nvSpPr>
        <p:spPr/>
        <p:txBody>
          <a:bodyPr/>
          <a:lstStyle/>
          <a:p>
            <a:fld id="{4FAB73BC-B049-4115-A692-8D63A059BFB8}" type="slidenum">
              <a:rPr lang="en-US" smtClean="0"/>
              <a:pPr/>
              <a:t>23</a:t>
            </a:fld>
            <a:endParaRPr lang="en-US" dirty="0"/>
          </a:p>
        </p:txBody>
      </p:sp>
      <p:pic>
        <p:nvPicPr>
          <p:cNvPr id="9" name="Picture 8">
            <a:extLst>
              <a:ext uri="{FF2B5EF4-FFF2-40B4-BE49-F238E27FC236}">
                <a16:creationId xmlns:a16="http://schemas.microsoft.com/office/drawing/2014/main" id="{94FC0DDD-4086-DDE5-8EBC-AE3902212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05" y="1143000"/>
            <a:ext cx="10282990" cy="4572000"/>
          </a:xfrm>
          <a:prstGeom prst="rect">
            <a:avLst/>
          </a:prstGeom>
        </p:spPr>
      </p:pic>
      <p:sp>
        <p:nvSpPr>
          <p:cNvPr id="4" name="TextBox 3">
            <a:extLst>
              <a:ext uri="{FF2B5EF4-FFF2-40B4-BE49-F238E27FC236}">
                <a16:creationId xmlns:a16="http://schemas.microsoft.com/office/drawing/2014/main" id="{76FAC1FF-DF43-064E-7F6A-7A4148098A0C}"/>
              </a:ext>
            </a:extLst>
          </p:cNvPr>
          <p:cNvSpPr txBox="1"/>
          <p:nvPr/>
        </p:nvSpPr>
        <p:spPr>
          <a:xfrm>
            <a:off x="1668162" y="6289589"/>
            <a:ext cx="0" cy="0"/>
          </a:xfrm>
          <a:prstGeom prst="rect">
            <a:avLst/>
          </a:prstGeom>
        </p:spPr>
        <p:txBody>
          <a:bodyPr vert="horz" wrap="none" lIns="91440" tIns="45720" rIns="91440" bIns="45720" rtlCol="0">
            <a:noAutofit/>
          </a:bodyPr>
          <a:lstStyle/>
          <a:p>
            <a:pPr algn="l"/>
            <a:r>
              <a:rPr lang="en-US" dirty="0"/>
              <a:t>~0.3% error in non-streamwise velocity components in the </a:t>
            </a:r>
            <a:r>
              <a:rPr lang="en-US" dirty="0" err="1"/>
              <a:t>tet</a:t>
            </a:r>
            <a:r>
              <a:rPr lang="en-US" dirty="0"/>
              <a:t>-based result, ~0% for Hex8!!!</a:t>
            </a:r>
          </a:p>
        </p:txBody>
      </p:sp>
      <p:pic>
        <p:nvPicPr>
          <p:cNvPr id="6" name="Picture 5">
            <a:extLst>
              <a:ext uri="{FF2B5EF4-FFF2-40B4-BE49-F238E27FC236}">
                <a16:creationId xmlns:a16="http://schemas.microsoft.com/office/drawing/2014/main" id="{CC2C94EF-B1D6-F09C-E663-06A53467C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112" y="261257"/>
            <a:ext cx="3006811" cy="2042126"/>
          </a:xfrm>
          <a:prstGeom prst="rect">
            <a:avLst/>
          </a:prstGeom>
        </p:spPr>
      </p:pic>
      <p:sp>
        <p:nvSpPr>
          <p:cNvPr id="7" name="TextBox 6">
            <a:extLst>
              <a:ext uri="{FF2B5EF4-FFF2-40B4-BE49-F238E27FC236}">
                <a16:creationId xmlns:a16="http://schemas.microsoft.com/office/drawing/2014/main" id="{0F3DB4DB-5D71-714F-1F10-E2D9D1D72257}"/>
              </a:ext>
            </a:extLst>
          </p:cNvPr>
          <p:cNvSpPr txBox="1"/>
          <p:nvPr/>
        </p:nvSpPr>
        <p:spPr>
          <a:xfrm>
            <a:off x="7760035" y="172988"/>
            <a:ext cx="0" cy="0"/>
          </a:xfrm>
          <a:prstGeom prst="rect">
            <a:avLst/>
          </a:prstGeom>
        </p:spPr>
        <p:txBody>
          <a:bodyPr vert="horz" wrap="none" lIns="91440" tIns="45720" rIns="91440" bIns="45720" rtlCol="0">
            <a:noAutofit/>
          </a:bodyPr>
          <a:lstStyle/>
          <a:p>
            <a:pPr algn="l"/>
            <a:r>
              <a:rPr lang="en-US" sz="1400" dirty="0" err="1"/>
              <a:t>Jiyuan</a:t>
            </a:r>
            <a:r>
              <a:rPr lang="en-US" sz="1400" dirty="0"/>
              <a:t> Tu, Guan-Heng Yeoh, </a:t>
            </a:r>
            <a:r>
              <a:rPr lang="en-US" sz="1400" dirty="0" err="1"/>
              <a:t>Chaoqun</a:t>
            </a:r>
            <a:r>
              <a:rPr lang="en-US" sz="1400" dirty="0"/>
              <a:t> Liu,</a:t>
            </a:r>
          </a:p>
          <a:p>
            <a:pPr algn="l"/>
            <a:r>
              <a:rPr lang="en-US" sz="1400" dirty="0"/>
              <a:t>Chapter 4 - CFD Mesh Generation: A Practical Guideline,</a:t>
            </a:r>
          </a:p>
          <a:p>
            <a:pPr algn="l"/>
            <a:r>
              <a:rPr lang="en-US" sz="1400" dirty="0"/>
              <a:t>Editor(s): </a:t>
            </a:r>
            <a:r>
              <a:rPr lang="en-US" sz="1400" dirty="0" err="1"/>
              <a:t>Jiyuan</a:t>
            </a:r>
            <a:r>
              <a:rPr lang="en-US" sz="1400" dirty="0"/>
              <a:t> Tu, Guan-Heng Yeoh, </a:t>
            </a:r>
            <a:r>
              <a:rPr lang="en-US" sz="1400" dirty="0" err="1"/>
              <a:t>Chaoqun</a:t>
            </a:r>
            <a:r>
              <a:rPr lang="en-US" sz="1400" dirty="0"/>
              <a:t> Liu,</a:t>
            </a:r>
          </a:p>
          <a:p>
            <a:pPr algn="l"/>
            <a:r>
              <a:rPr lang="en-US" sz="1400" dirty="0"/>
              <a:t>Computational Fluid Dynamics (Third Edition),</a:t>
            </a:r>
          </a:p>
          <a:p>
            <a:pPr algn="l"/>
            <a:r>
              <a:rPr lang="en-US" sz="1400" dirty="0"/>
              <a:t>Butterworth-Heinemann, 2018, Pages 125-154,</a:t>
            </a:r>
          </a:p>
        </p:txBody>
      </p:sp>
    </p:spTree>
    <p:extLst>
      <p:ext uri="{BB962C8B-B14F-4D97-AF65-F5344CB8AC3E}">
        <p14:creationId xmlns:p14="http://schemas.microsoft.com/office/powerpoint/2010/main" val="1251447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2AAA4-8228-8BB9-B566-78AFD66B9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36E856-3341-D46F-DE61-21F2415611F6}"/>
              </a:ext>
            </a:extLst>
          </p:cNvPr>
          <p:cNvSpPr>
            <a:spLocks noGrp="1"/>
          </p:cNvSpPr>
          <p:nvPr>
            <p:ph type="title"/>
          </p:nvPr>
        </p:nvSpPr>
        <p:spPr/>
        <p:txBody>
          <a:bodyPr/>
          <a:lstStyle/>
          <a:p>
            <a:r>
              <a:rPr lang="en-US" dirty="0"/>
              <a:t>Unstructured Mesh Types (Review) and Results</a:t>
            </a:r>
          </a:p>
        </p:txBody>
      </p:sp>
      <p:sp>
        <p:nvSpPr>
          <p:cNvPr id="3" name="Slide Number Placeholder 2">
            <a:extLst>
              <a:ext uri="{FF2B5EF4-FFF2-40B4-BE49-F238E27FC236}">
                <a16:creationId xmlns:a16="http://schemas.microsoft.com/office/drawing/2014/main" id="{1F78D6DC-A310-3C1E-0D1D-08E4CDCC022F}"/>
              </a:ext>
            </a:extLst>
          </p:cNvPr>
          <p:cNvSpPr>
            <a:spLocks noGrp="1"/>
          </p:cNvSpPr>
          <p:nvPr>
            <p:ph type="sldNum" sz="quarter" idx="10"/>
          </p:nvPr>
        </p:nvSpPr>
        <p:spPr/>
        <p:txBody>
          <a:bodyPr/>
          <a:lstStyle/>
          <a:p>
            <a:fld id="{4FAB73BC-B049-4115-A692-8D63A059BFB8}" type="slidenum">
              <a:rPr lang="en-US" smtClean="0"/>
              <a:pPr/>
              <a:t>24</a:t>
            </a:fld>
            <a:endParaRPr lang="en-US" dirty="0"/>
          </a:p>
        </p:txBody>
      </p:sp>
      <p:pic>
        <p:nvPicPr>
          <p:cNvPr id="8" name="Picture 7">
            <a:extLst>
              <a:ext uri="{FF2B5EF4-FFF2-40B4-BE49-F238E27FC236}">
                <a16:creationId xmlns:a16="http://schemas.microsoft.com/office/drawing/2014/main" id="{F4DCDCF8-A31F-A875-523C-1954E113E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2200" y="1333884"/>
            <a:ext cx="2984500" cy="3632200"/>
          </a:xfrm>
          <a:prstGeom prst="rect">
            <a:avLst/>
          </a:prstGeom>
        </p:spPr>
      </p:pic>
      <p:pic>
        <p:nvPicPr>
          <p:cNvPr id="11" name="Picture 10">
            <a:extLst>
              <a:ext uri="{FF2B5EF4-FFF2-40B4-BE49-F238E27FC236}">
                <a16:creationId xmlns:a16="http://schemas.microsoft.com/office/drawing/2014/main" id="{35661129-A53A-56E8-B81C-70C767F66486}"/>
              </a:ext>
            </a:extLst>
          </p:cNvPr>
          <p:cNvPicPr>
            <a:picLocks noChangeAspect="1"/>
          </p:cNvPicPr>
          <p:nvPr/>
        </p:nvPicPr>
        <p:blipFill>
          <a:blip r:embed="rId3"/>
          <a:stretch>
            <a:fillRect/>
          </a:stretch>
        </p:blipFill>
        <p:spPr>
          <a:xfrm>
            <a:off x="46237" y="2615349"/>
            <a:ext cx="6108700" cy="4038600"/>
          </a:xfrm>
          <a:prstGeom prst="rect">
            <a:avLst/>
          </a:prstGeom>
        </p:spPr>
      </p:pic>
      <p:pic>
        <p:nvPicPr>
          <p:cNvPr id="13" name="Picture 12">
            <a:extLst>
              <a:ext uri="{FF2B5EF4-FFF2-40B4-BE49-F238E27FC236}">
                <a16:creationId xmlns:a16="http://schemas.microsoft.com/office/drawing/2014/main" id="{C0D5D721-846C-46E2-0E2F-F546DB38CD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0" y="5090085"/>
            <a:ext cx="5410200" cy="1257300"/>
          </a:xfrm>
          <a:prstGeom prst="rect">
            <a:avLst/>
          </a:prstGeom>
        </p:spPr>
      </p:pic>
      <p:pic>
        <p:nvPicPr>
          <p:cNvPr id="14" name="Picture 13">
            <a:extLst>
              <a:ext uri="{FF2B5EF4-FFF2-40B4-BE49-F238E27FC236}">
                <a16:creationId xmlns:a16="http://schemas.microsoft.com/office/drawing/2014/main" id="{E7259303-ADC3-63E9-8934-5920F9433F18}"/>
              </a:ext>
            </a:extLst>
          </p:cNvPr>
          <p:cNvPicPr>
            <a:picLocks noChangeAspect="1"/>
          </p:cNvPicPr>
          <p:nvPr/>
        </p:nvPicPr>
        <p:blipFill rotWithShape="1">
          <a:blip r:embed="rId5">
            <a:extLst>
              <a:ext uri="{28A0092B-C50C-407E-A947-70E740481C1C}">
                <a14:useLocalDpi xmlns:a14="http://schemas.microsoft.com/office/drawing/2010/main" val="0"/>
              </a:ext>
            </a:extLst>
          </a:blip>
          <a:srcRect l="48078" t="2107" r="31026" b="63016"/>
          <a:stretch/>
        </p:blipFill>
        <p:spPr>
          <a:xfrm>
            <a:off x="1804154" y="1152122"/>
            <a:ext cx="1527859" cy="1442477"/>
          </a:xfrm>
          <a:prstGeom prst="rect">
            <a:avLst/>
          </a:prstGeom>
        </p:spPr>
      </p:pic>
      <p:pic>
        <p:nvPicPr>
          <p:cNvPr id="15" name="Picture 14">
            <a:extLst>
              <a:ext uri="{FF2B5EF4-FFF2-40B4-BE49-F238E27FC236}">
                <a16:creationId xmlns:a16="http://schemas.microsoft.com/office/drawing/2014/main" id="{FB8506BC-AC1B-6B1F-8568-E7FC6E491A9A}"/>
              </a:ext>
            </a:extLst>
          </p:cNvPr>
          <p:cNvPicPr>
            <a:picLocks noChangeAspect="1"/>
          </p:cNvPicPr>
          <p:nvPr/>
        </p:nvPicPr>
        <p:blipFill rotWithShape="1">
          <a:blip r:embed="rId5">
            <a:extLst>
              <a:ext uri="{28A0092B-C50C-407E-A947-70E740481C1C}">
                <a14:useLocalDpi xmlns:a14="http://schemas.microsoft.com/office/drawing/2010/main" val="0"/>
              </a:ext>
            </a:extLst>
          </a:blip>
          <a:srcRect l="47824" t="37467" r="32943" b="31468"/>
          <a:stretch/>
        </p:blipFill>
        <p:spPr>
          <a:xfrm>
            <a:off x="7193437" y="1333884"/>
            <a:ext cx="1406325" cy="1284789"/>
          </a:xfrm>
          <a:prstGeom prst="rect">
            <a:avLst/>
          </a:prstGeom>
        </p:spPr>
      </p:pic>
      <p:pic>
        <p:nvPicPr>
          <p:cNvPr id="16" name="Picture 15">
            <a:extLst>
              <a:ext uri="{FF2B5EF4-FFF2-40B4-BE49-F238E27FC236}">
                <a16:creationId xmlns:a16="http://schemas.microsoft.com/office/drawing/2014/main" id="{84CF971B-705A-F1E6-5EB2-B336BBE51278}"/>
              </a:ext>
            </a:extLst>
          </p:cNvPr>
          <p:cNvPicPr>
            <a:picLocks noChangeAspect="1"/>
          </p:cNvPicPr>
          <p:nvPr/>
        </p:nvPicPr>
        <p:blipFill rotWithShape="1">
          <a:blip r:embed="rId5">
            <a:extLst>
              <a:ext uri="{28A0092B-C50C-407E-A947-70E740481C1C}">
                <a14:useLocalDpi xmlns:a14="http://schemas.microsoft.com/office/drawing/2010/main" val="0"/>
              </a:ext>
            </a:extLst>
          </a:blip>
          <a:srcRect l="3965" r="79413" b="66280"/>
          <a:stretch/>
        </p:blipFill>
        <p:spPr>
          <a:xfrm>
            <a:off x="3783725" y="1152122"/>
            <a:ext cx="1215341" cy="1394590"/>
          </a:xfrm>
          <a:prstGeom prst="rect">
            <a:avLst/>
          </a:prstGeom>
        </p:spPr>
      </p:pic>
      <p:pic>
        <p:nvPicPr>
          <p:cNvPr id="17" name="Picture 16">
            <a:extLst>
              <a:ext uri="{FF2B5EF4-FFF2-40B4-BE49-F238E27FC236}">
                <a16:creationId xmlns:a16="http://schemas.microsoft.com/office/drawing/2014/main" id="{7E057E4F-9C3E-39E4-47F8-B285921DD045}"/>
              </a:ext>
            </a:extLst>
          </p:cNvPr>
          <p:cNvPicPr>
            <a:picLocks noChangeAspect="1"/>
          </p:cNvPicPr>
          <p:nvPr/>
        </p:nvPicPr>
        <p:blipFill rotWithShape="1">
          <a:blip r:embed="rId5">
            <a:extLst>
              <a:ext uri="{28A0092B-C50C-407E-A947-70E740481C1C}">
                <a14:useLocalDpi xmlns:a14="http://schemas.microsoft.com/office/drawing/2010/main" val="0"/>
              </a:ext>
            </a:extLst>
          </a:blip>
          <a:srcRect t="34232" r="78247" b="35056"/>
          <a:stretch/>
        </p:blipFill>
        <p:spPr>
          <a:xfrm>
            <a:off x="5300974" y="1276511"/>
            <a:ext cx="1590555" cy="1270201"/>
          </a:xfrm>
          <a:prstGeom prst="rect">
            <a:avLst/>
          </a:prstGeom>
        </p:spPr>
      </p:pic>
      <p:sp>
        <p:nvSpPr>
          <p:cNvPr id="18" name="TextBox 17">
            <a:extLst>
              <a:ext uri="{FF2B5EF4-FFF2-40B4-BE49-F238E27FC236}">
                <a16:creationId xmlns:a16="http://schemas.microsoft.com/office/drawing/2014/main" id="{4D796986-6845-B9D4-EA72-D2197208A0F6}"/>
              </a:ext>
            </a:extLst>
          </p:cNvPr>
          <p:cNvSpPr txBox="1"/>
          <p:nvPr/>
        </p:nvSpPr>
        <p:spPr>
          <a:xfrm>
            <a:off x="2279382" y="761628"/>
            <a:ext cx="699230" cy="369332"/>
          </a:xfrm>
          <a:prstGeom prst="rect">
            <a:avLst/>
          </a:prstGeom>
          <a:noFill/>
        </p:spPr>
        <p:txBody>
          <a:bodyPr wrap="none" rtlCol="0">
            <a:spAutoFit/>
          </a:bodyPr>
          <a:lstStyle/>
          <a:p>
            <a:r>
              <a:rPr lang="en-US" dirty="0"/>
              <a:t>Hex8</a:t>
            </a:r>
          </a:p>
        </p:txBody>
      </p:sp>
      <p:sp>
        <p:nvSpPr>
          <p:cNvPr id="19" name="TextBox 18">
            <a:extLst>
              <a:ext uri="{FF2B5EF4-FFF2-40B4-BE49-F238E27FC236}">
                <a16:creationId xmlns:a16="http://schemas.microsoft.com/office/drawing/2014/main" id="{DBF89AC1-682B-2EEB-F1CC-6A3F19B613E8}"/>
              </a:ext>
            </a:extLst>
          </p:cNvPr>
          <p:cNvSpPr txBox="1"/>
          <p:nvPr/>
        </p:nvSpPr>
        <p:spPr>
          <a:xfrm>
            <a:off x="4041780" y="774628"/>
            <a:ext cx="630557" cy="369332"/>
          </a:xfrm>
          <a:prstGeom prst="rect">
            <a:avLst/>
          </a:prstGeom>
          <a:noFill/>
        </p:spPr>
        <p:txBody>
          <a:bodyPr wrap="none" rtlCol="0">
            <a:spAutoFit/>
          </a:bodyPr>
          <a:lstStyle/>
          <a:p>
            <a:r>
              <a:rPr lang="en-US" dirty="0"/>
              <a:t>Tet4</a:t>
            </a:r>
          </a:p>
        </p:txBody>
      </p:sp>
      <p:sp>
        <p:nvSpPr>
          <p:cNvPr id="20" name="TextBox 19">
            <a:extLst>
              <a:ext uri="{FF2B5EF4-FFF2-40B4-BE49-F238E27FC236}">
                <a16:creationId xmlns:a16="http://schemas.microsoft.com/office/drawing/2014/main" id="{A2C07F9A-E729-DABC-18F6-9ECF1E46813C}"/>
              </a:ext>
            </a:extLst>
          </p:cNvPr>
          <p:cNvSpPr txBox="1"/>
          <p:nvPr/>
        </p:nvSpPr>
        <p:spPr>
          <a:xfrm>
            <a:off x="5722435" y="788168"/>
            <a:ext cx="1146468" cy="369332"/>
          </a:xfrm>
          <a:prstGeom prst="rect">
            <a:avLst/>
          </a:prstGeom>
          <a:noFill/>
        </p:spPr>
        <p:txBody>
          <a:bodyPr wrap="none" rtlCol="0">
            <a:spAutoFit/>
          </a:bodyPr>
          <a:lstStyle/>
          <a:p>
            <a:r>
              <a:rPr lang="en-US" dirty="0"/>
              <a:t>Pyramid5</a:t>
            </a:r>
          </a:p>
        </p:txBody>
      </p:sp>
      <p:sp>
        <p:nvSpPr>
          <p:cNvPr id="21" name="TextBox 20">
            <a:extLst>
              <a:ext uri="{FF2B5EF4-FFF2-40B4-BE49-F238E27FC236}">
                <a16:creationId xmlns:a16="http://schemas.microsoft.com/office/drawing/2014/main" id="{7B51DEA8-DB09-B762-336B-706ABD8F6FB4}"/>
              </a:ext>
            </a:extLst>
          </p:cNvPr>
          <p:cNvSpPr txBox="1"/>
          <p:nvPr/>
        </p:nvSpPr>
        <p:spPr>
          <a:xfrm>
            <a:off x="7420471" y="751478"/>
            <a:ext cx="990207" cy="369332"/>
          </a:xfrm>
          <a:prstGeom prst="rect">
            <a:avLst/>
          </a:prstGeom>
          <a:noFill/>
        </p:spPr>
        <p:txBody>
          <a:bodyPr wrap="none" rtlCol="0">
            <a:spAutoFit/>
          </a:bodyPr>
          <a:lstStyle/>
          <a:p>
            <a:r>
              <a:rPr lang="en-US" dirty="0"/>
              <a:t>Wedge6</a:t>
            </a:r>
          </a:p>
        </p:txBody>
      </p:sp>
      <p:sp>
        <p:nvSpPr>
          <p:cNvPr id="22" name="Content Placeholder 3">
            <a:extLst>
              <a:ext uri="{FF2B5EF4-FFF2-40B4-BE49-F238E27FC236}">
                <a16:creationId xmlns:a16="http://schemas.microsoft.com/office/drawing/2014/main" id="{AE3545C1-9B93-F61D-0270-32A80D13C935}"/>
              </a:ext>
            </a:extLst>
          </p:cNvPr>
          <p:cNvSpPr>
            <a:spLocks noGrp="1"/>
          </p:cNvSpPr>
          <p:nvPr>
            <p:ph sz="quarter" idx="11"/>
          </p:nvPr>
        </p:nvSpPr>
        <p:spPr>
          <a:xfrm>
            <a:off x="6017004" y="4239328"/>
            <a:ext cx="5258830" cy="1081216"/>
          </a:xfrm>
        </p:spPr>
        <p:txBody>
          <a:bodyPr>
            <a:normAutofit/>
          </a:bodyPr>
          <a:lstStyle/>
          <a:p>
            <a:pPr algn="l"/>
            <a:r>
              <a:rPr lang="en-US" dirty="0"/>
              <a:t>Domino et al., “An assessment of atypical mesh topologies for low-Mach large-eddy simulation”, Computers &amp; Fluids, 2019 </a:t>
            </a:r>
            <a:endParaRPr lang="en-US" i="1" dirty="0"/>
          </a:p>
        </p:txBody>
      </p:sp>
      <p:sp>
        <p:nvSpPr>
          <p:cNvPr id="24" name="TextBox 23">
            <a:extLst>
              <a:ext uri="{FF2B5EF4-FFF2-40B4-BE49-F238E27FC236}">
                <a16:creationId xmlns:a16="http://schemas.microsoft.com/office/drawing/2014/main" id="{95351E3F-D26D-A629-D1C8-63D0D0ABE664}"/>
              </a:ext>
            </a:extLst>
          </p:cNvPr>
          <p:cNvSpPr txBox="1"/>
          <p:nvPr/>
        </p:nvSpPr>
        <p:spPr>
          <a:xfrm>
            <a:off x="1655790" y="5535823"/>
            <a:ext cx="0" cy="0"/>
          </a:xfrm>
          <a:prstGeom prst="rect">
            <a:avLst/>
          </a:prstGeom>
        </p:spPr>
        <p:txBody>
          <a:bodyPr vert="horz" wrap="none" lIns="91440" tIns="45720" rIns="91440" bIns="45720" rtlCol="0">
            <a:noAutofit/>
          </a:bodyPr>
          <a:lstStyle/>
          <a:p>
            <a:pPr algn="l"/>
            <a:r>
              <a:rPr lang="en-US" dirty="0"/>
              <a:t>Design order…..</a:t>
            </a:r>
          </a:p>
        </p:txBody>
      </p:sp>
    </p:spTree>
    <p:extLst>
      <p:ext uri="{BB962C8B-B14F-4D97-AF65-F5344CB8AC3E}">
        <p14:creationId xmlns:p14="http://schemas.microsoft.com/office/powerpoint/2010/main" val="4187295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9C34A-80CE-28DA-25F9-64AD1EA75105}"/>
              </a:ext>
            </a:extLst>
          </p:cNvPr>
          <p:cNvSpPr>
            <a:spLocks noGrp="1"/>
          </p:cNvSpPr>
          <p:nvPr>
            <p:ph type="title"/>
          </p:nvPr>
        </p:nvSpPr>
        <p:spPr/>
        <p:txBody>
          <a:bodyPr/>
          <a:lstStyle/>
          <a:p>
            <a:r>
              <a:rPr lang="en-US" dirty="0"/>
              <a:t>Conclusions</a:t>
            </a:r>
          </a:p>
        </p:txBody>
      </p:sp>
      <p:sp>
        <p:nvSpPr>
          <p:cNvPr id="3" name="Slide Number Placeholder 2">
            <a:extLst>
              <a:ext uri="{FF2B5EF4-FFF2-40B4-BE49-F238E27FC236}">
                <a16:creationId xmlns:a16="http://schemas.microsoft.com/office/drawing/2014/main" id="{3C71AC74-1434-BBBA-458D-02CFA26A8334}"/>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8CE841CC-E5EB-81C7-78A7-052EB8B6DB38}"/>
              </a:ext>
            </a:extLst>
          </p:cNvPr>
          <p:cNvSpPr>
            <a:spLocks noGrp="1"/>
          </p:cNvSpPr>
          <p:nvPr>
            <p:ph sz="quarter" idx="11"/>
          </p:nvPr>
        </p:nvSpPr>
        <p:spPr/>
        <p:txBody>
          <a:bodyPr/>
          <a:lstStyle/>
          <a:p>
            <a:pPr marL="342900" indent="-342900">
              <a:buFont typeface="Arial" panose="020B0604020202020204" pitchFamily="34" charset="0"/>
              <a:buChar char="•"/>
            </a:pPr>
            <a:r>
              <a:rPr lang="en-US" dirty="0"/>
              <a:t>Geometric fidelity for curved surfaces can be very important</a:t>
            </a:r>
          </a:p>
          <a:p>
            <a:pPr marL="342900" indent="-342900">
              <a:buFont typeface="Arial" panose="020B0604020202020204" pitchFamily="34" charset="0"/>
              <a:buChar char="•"/>
            </a:pPr>
            <a:r>
              <a:rPr lang="en-US" dirty="0"/>
              <a:t>Unstructured meshing generally affords easier meshing, with increase throughput (especially when simulating complex geometries)</a:t>
            </a:r>
          </a:p>
          <a:p>
            <a:pPr marL="342900" indent="-342900">
              <a:buFont typeface="Arial" panose="020B0604020202020204" pitchFamily="34" charset="0"/>
              <a:buChar char="•"/>
            </a:pPr>
            <a:r>
              <a:rPr lang="en-US" dirty="0"/>
              <a:t>Hex-based errors may be lower than Tet-based simulation results, however, balanced with ease of meshing</a:t>
            </a:r>
          </a:p>
          <a:p>
            <a:pPr marL="342900" indent="-342900">
              <a:buFont typeface="Arial" panose="020B0604020202020204" pitchFamily="34" charset="0"/>
              <a:buChar char="•"/>
            </a:pPr>
            <a:r>
              <a:rPr lang="en-US" dirty="0"/>
              <a:t>The key is that all methods are “design-order”, i.e., demonstrate expected reduction of errors as a function of mesh size</a:t>
            </a:r>
          </a:p>
        </p:txBody>
      </p:sp>
    </p:spTree>
    <p:extLst>
      <p:ext uri="{BB962C8B-B14F-4D97-AF65-F5344CB8AC3E}">
        <p14:creationId xmlns:p14="http://schemas.microsoft.com/office/powerpoint/2010/main" val="122106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43907-738B-60AA-FE4F-811DA67CC3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AE7624-1048-A362-0C1C-92E201DEAABE}"/>
              </a:ext>
            </a:extLst>
          </p:cNvPr>
          <p:cNvSpPr>
            <a:spLocks noGrp="1"/>
          </p:cNvSpPr>
          <p:nvPr>
            <p:ph type="title"/>
          </p:nvPr>
        </p:nvSpPr>
        <p:spPr/>
        <p:txBody>
          <a:bodyPr>
            <a:normAutofit/>
          </a:bodyPr>
          <a:lstStyle/>
          <a:p>
            <a:r>
              <a:rPr lang="en-US" dirty="0"/>
              <a:t>Simple vs Complex Domains</a:t>
            </a:r>
          </a:p>
        </p:txBody>
      </p:sp>
      <p:sp>
        <p:nvSpPr>
          <p:cNvPr id="3" name="Slide Number Placeholder 2">
            <a:extLst>
              <a:ext uri="{FF2B5EF4-FFF2-40B4-BE49-F238E27FC236}">
                <a16:creationId xmlns:a16="http://schemas.microsoft.com/office/drawing/2014/main" id="{1F42FCD3-EE66-9EFB-734A-47DD04ED4F69}"/>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ADEF9146-E11F-E11E-2CC9-6A28D8E13334}"/>
              </a:ext>
            </a:extLst>
          </p:cNvPr>
          <p:cNvSpPr>
            <a:spLocks noGrp="1"/>
          </p:cNvSpPr>
          <p:nvPr>
            <p:ph sz="quarter" idx="11"/>
          </p:nvPr>
        </p:nvSpPr>
        <p:spPr/>
        <p:txBody>
          <a:bodyPr/>
          <a:lstStyle/>
          <a:p>
            <a:pPr marL="342900" indent="-342900">
              <a:buFont typeface="Arial" panose="020B0604020202020204" pitchFamily="34" charset="0"/>
              <a:buChar char="•"/>
            </a:pPr>
            <a:r>
              <a:rPr lang="en-US" dirty="0"/>
              <a:t>Some Geometries are simple, while others are complex</a:t>
            </a:r>
          </a:p>
        </p:txBody>
      </p:sp>
      <p:pic>
        <p:nvPicPr>
          <p:cNvPr id="154" name="Picture 27" descr="TurbBackStep">
            <a:extLst>
              <a:ext uri="{FF2B5EF4-FFF2-40B4-BE49-F238E27FC236}">
                <a16:creationId xmlns:a16="http://schemas.microsoft.com/office/drawing/2014/main" id="{8753D94A-3B3E-2938-EFD9-112EC056A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7551" y="2080361"/>
            <a:ext cx="3644913" cy="1606115"/>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a:extLst>
              <a:ext uri="{FF2B5EF4-FFF2-40B4-BE49-F238E27FC236}">
                <a16:creationId xmlns:a16="http://schemas.microsoft.com/office/drawing/2014/main" id="{F2AE90E3-CE5C-30C1-0EF1-9DB2AD682FD8}"/>
              </a:ext>
            </a:extLst>
          </p:cNvPr>
          <p:cNvPicPr>
            <a:picLocks noChangeAspect="1"/>
          </p:cNvPicPr>
          <p:nvPr/>
        </p:nvPicPr>
        <p:blipFill rotWithShape="1">
          <a:blip r:embed="rId3">
            <a:extLst>
              <a:ext uri="{28A0092B-C50C-407E-A947-70E740481C1C}">
                <a14:useLocalDpi xmlns:a14="http://schemas.microsoft.com/office/drawing/2010/main" val="0"/>
              </a:ext>
            </a:extLst>
          </a:blip>
          <a:srcRect r="3837" b="2137"/>
          <a:stretch/>
        </p:blipFill>
        <p:spPr>
          <a:xfrm>
            <a:off x="6718523" y="2217960"/>
            <a:ext cx="2736928" cy="1453897"/>
          </a:xfrm>
          <a:prstGeom prst="rect">
            <a:avLst/>
          </a:prstGeom>
        </p:spPr>
      </p:pic>
      <p:pic>
        <p:nvPicPr>
          <p:cNvPr id="156" name="Picture 155">
            <a:extLst>
              <a:ext uri="{FF2B5EF4-FFF2-40B4-BE49-F238E27FC236}">
                <a16:creationId xmlns:a16="http://schemas.microsoft.com/office/drawing/2014/main" id="{118F0A75-26F6-A6A7-CC9D-4E94C745F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1143" y="4357137"/>
            <a:ext cx="2937727" cy="1804563"/>
          </a:xfrm>
          <a:prstGeom prst="rect">
            <a:avLst/>
          </a:prstGeom>
        </p:spPr>
      </p:pic>
      <p:pic>
        <p:nvPicPr>
          <p:cNvPr id="157" name="Picture 156">
            <a:extLst>
              <a:ext uri="{FF2B5EF4-FFF2-40B4-BE49-F238E27FC236}">
                <a16:creationId xmlns:a16="http://schemas.microsoft.com/office/drawing/2014/main" id="{B949A4B2-3597-22FE-EFD7-7EB1EBBAB9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8523" y="3904844"/>
            <a:ext cx="2125543" cy="2709148"/>
          </a:xfrm>
          <a:prstGeom prst="rect">
            <a:avLst/>
          </a:prstGeom>
        </p:spPr>
      </p:pic>
    </p:spTree>
    <p:extLst>
      <p:ext uri="{BB962C8B-B14F-4D97-AF65-F5344CB8AC3E}">
        <p14:creationId xmlns:p14="http://schemas.microsoft.com/office/powerpoint/2010/main" val="33439208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1C7E-7552-4BC1-3250-9F7D3A6CA6DC}"/>
              </a:ext>
            </a:extLst>
          </p:cNvPr>
          <p:cNvSpPr>
            <a:spLocks noGrp="1"/>
          </p:cNvSpPr>
          <p:nvPr>
            <p:ph type="title"/>
          </p:nvPr>
        </p:nvSpPr>
        <p:spPr/>
        <p:txBody>
          <a:bodyPr/>
          <a:lstStyle/>
          <a:p>
            <a:r>
              <a:rPr lang="en-US" dirty="0"/>
              <a:t>Simple One-Dimensional Diffusion Example</a:t>
            </a:r>
          </a:p>
        </p:txBody>
      </p:sp>
      <p:sp>
        <p:nvSpPr>
          <p:cNvPr id="3" name="Slide Number Placeholder 2">
            <a:extLst>
              <a:ext uri="{FF2B5EF4-FFF2-40B4-BE49-F238E27FC236}">
                <a16:creationId xmlns:a16="http://schemas.microsoft.com/office/drawing/2014/main" id="{2D3FE8A7-C302-EEF7-795E-A2035F0E5429}"/>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CF5CCB08-77A4-C603-14A2-2E11251A536F}"/>
              </a:ext>
            </a:extLst>
          </p:cNvPr>
          <p:cNvSpPr>
            <a:spLocks noGrp="1"/>
          </p:cNvSpPr>
          <p:nvPr>
            <p:ph sz="quarter" idx="11"/>
          </p:nvPr>
        </p:nvSpPr>
        <p:spPr/>
        <p:txBody>
          <a:bodyPr/>
          <a:lstStyle/>
          <a:p>
            <a:r>
              <a:rPr lang="en-US" dirty="0"/>
              <a:t>Let us introduce (briefly) the Method of Manufactured Solutions (MMS)</a:t>
            </a:r>
          </a:p>
          <a:p>
            <a:pPr marL="236538" indent="-225425">
              <a:buFont typeface="Arial" panose="020B0604020202020204" pitchFamily="34" charset="0"/>
              <a:buChar char="•"/>
            </a:pPr>
            <a:r>
              <a:rPr lang="en-US" dirty="0"/>
              <a:t>Consider a simple diffusion equation:</a:t>
            </a:r>
          </a:p>
          <a:p>
            <a:pPr marL="236538" indent="-225425">
              <a:buFont typeface="Arial" panose="020B0604020202020204" pitchFamily="34" charset="0"/>
              <a:buChar char="•"/>
            </a:pPr>
            <a:endParaRPr lang="en-US" dirty="0"/>
          </a:p>
          <a:p>
            <a:pPr marL="11113" indent="0">
              <a:buNone/>
            </a:pPr>
            <a:r>
              <a:rPr lang="en-US" dirty="0"/>
              <a:t>			    with a presumed, or manufactured solution: </a:t>
            </a:r>
          </a:p>
          <a:p>
            <a:endParaRPr lang="en-US" dirty="0"/>
          </a:p>
        </p:txBody>
      </p:sp>
      <p:sp>
        <p:nvSpPr>
          <p:cNvPr id="6" name="TextBox 5">
            <a:extLst>
              <a:ext uri="{FF2B5EF4-FFF2-40B4-BE49-F238E27FC236}">
                <a16:creationId xmlns:a16="http://schemas.microsoft.com/office/drawing/2014/main" id="{A7480D0D-5B89-ACC5-054A-41591561ECC5}"/>
              </a:ext>
            </a:extLst>
          </p:cNvPr>
          <p:cNvSpPr txBox="1"/>
          <p:nvPr/>
        </p:nvSpPr>
        <p:spPr>
          <a:xfrm>
            <a:off x="2426542" y="3751469"/>
            <a:ext cx="2005677" cy="369332"/>
          </a:xfrm>
          <a:prstGeom prst="rect">
            <a:avLst/>
          </a:prstGeom>
          <a:noFill/>
        </p:spPr>
        <p:txBody>
          <a:bodyPr wrap="none" rtlCol="0">
            <a:spAutoFit/>
          </a:bodyPr>
          <a:lstStyle/>
          <a:p>
            <a:r>
              <a:rPr lang="en-US" dirty="0"/>
              <a:t>Gauss-Divergence</a:t>
            </a:r>
          </a:p>
        </p:txBody>
      </p:sp>
      <p:sp>
        <p:nvSpPr>
          <p:cNvPr id="7" name="TextBox 6">
            <a:extLst>
              <a:ext uri="{FF2B5EF4-FFF2-40B4-BE49-F238E27FC236}">
                <a16:creationId xmlns:a16="http://schemas.microsoft.com/office/drawing/2014/main" id="{5C27D2D7-C391-6F3E-B636-C8524EAB5EFA}"/>
              </a:ext>
            </a:extLst>
          </p:cNvPr>
          <p:cNvSpPr txBox="1"/>
          <p:nvPr/>
        </p:nvSpPr>
        <p:spPr>
          <a:xfrm>
            <a:off x="256909" y="5438656"/>
            <a:ext cx="9599679" cy="369332"/>
          </a:xfrm>
          <a:prstGeom prst="rect">
            <a:avLst/>
          </a:prstGeom>
          <a:noFill/>
        </p:spPr>
        <p:txBody>
          <a:bodyPr wrap="none" rtlCol="0">
            <a:spAutoFit/>
          </a:bodyPr>
          <a:lstStyle/>
          <a:p>
            <a:r>
              <a:rPr lang="en-US" dirty="0"/>
              <a:t>Discrete flux-based form at the sub-control volume surface (</a:t>
            </a:r>
            <a:r>
              <a:rPr lang="en-US" dirty="0" err="1"/>
              <a:t>scs</a:t>
            </a:r>
            <a:r>
              <a:rPr lang="en-US" dirty="0"/>
              <a:t>) and sub-control volume IP:</a:t>
            </a:r>
          </a:p>
        </p:txBody>
      </p:sp>
      <p:sp>
        <p:nvSpPr>
          <p:cNvPr id="9" name="TextBox 8">
            <a:extLst>
              <a:ext uri="{FF2B5EF4-FFF2-40B4-BE49-F238E27FC236}">
                <a16:creationId xmlns:a16="http://schemas.microsoft.com/office/drawing/2014/main" id="{87C63E2F-0004-3DED-2E60-C61000CF17C6}"/>
              </a:ext>
            </a:extLst>
          </p:cNvPr>
          <p:cNvSpPr txBox="1"/>
          <p:nvPr/>
        </p:nvSpPr>
        <p:spPr>
          <a:xfrm>
            <a:off x="2089180" y="6364980"/>
            <a:ext cx="1335687" cy="369332"/>
          </a:xfrm>
          <a:prstGeom prst="rect">
            <a:avLst/>
          </a:prstGeom>
          <a:noFill/>
        </p:spPr>
        <p:txBody>
          <a:bodyPr wrap="none" rtlCol="0">
            <a:spAutoFit/>
          </a:bodyPr>
          <a:lstStyle/>
          <a:p>
            <a:r>
              <a:rPr lang="en-US" dirty="0"/>
              <a:t>With error:</a:t>
            </a:r>
          </a:p>
        </p:txBody>
      </p:sp>
      <p:cxnSp>
        <p:nvCxnSpPr>
          <p:cNvPr id="14" name="Straight Arrow Connector 13">
            <a:extLst>
              <a:ext uri="{FF2B5EF4-FFF2-40B4-BE49-F238E27FC236}">
                <a16:creationId xmlns:a16="http://schemas.microsoft.com/office/drawing/2014/main" id="{1A62B281-F316-BCE7-91AE-ABD6B4532BE0}"/>
              </a:ext>
            </a:extLst>
          </p:cNvPr>
          <p:cNvCxnSpPr>
            <a:cxnSpLocks/>
            <a:endCxn id="6" idx="1"/>
          </p:cNvCxnSpPr>
          <p:nvPr/>
        </p:nvCxnSpPr>
        <p:spPr>
          <a:xfrm flipV="1">
            <a:off x="1322762" y="3936135"/>
            <a:ext cx="1103780" cy="347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DA27373-3AB5-3255-9B34-1911676A8BE6}"/>
              </a:ext>
            </a:extLst>
          </p:cNvPr>
          <p:cNvPicPr>
            <a:picLocks noChangeAspect="1"/>
          </p:cNvPicPr>
          <p:nvPr/>
        </p:nvPicPr>
        <p:blipFill>
          <a:blip r:embed="rId2"/>
          <a:stretch>
            <a:fillRect/>
          </a:stretch>
        </p:blipFill>
        <p:spPr>
          <a:xfrm>
            <a:off x="1374388" y="2256892"/>
            <a:ext cx="990600" cy="622300"/>
          </a:xfrm>
          <a:prstGeom prst="rect">
            <a:avLst/>
          </a:prstGeom>
        </p:spPr>
      </p:pic>
      <p:pic>
        <p:nvPicPr>
          <p:cNvPr id="17" name="Picture 16">
            <a:extLst>
              <a:ext uri="{FF2B5EF4-FFF2-40B4-BE49-F238E27FC236}">
                <a16:creationId xmlns:a16="http://schemas.microsoft.com/office/drawing/2014/main" id="{4C744946-C479-26B8-4B45-D0693EBBB744}"/>
              </a:ext>
            </a:extLst>
          </p:cNvPr>
          <p:cNvPicPr>
            <a:picLocks noChangeAspect="1"/>
          </p:cNvPicPr>
          <p:nvPr/>
        </p:nvPicPr>
        <p:blipFill>
          <a:blip r:embed="rId3"/>
          <a:stretch>
            <a:fillRect/>
          </a:stretch>
        </p:blipFill>
        <p:spPr>
          <a:xfrm>
            <a:off x="9482718" y="2568042"/>
            <a:ext cx="1790700" cy="342900"/>
          </a:xfrm>
          <a:prstGeom prst="rect">
            <a:avLst/>
          </a:prstGeom>
        </p:spPr>
      </p:pic>
      <p:pic>
        <p:nvPicPr>
          <p:cNvPr id="18" name="Picture 17">
            <a:extLst>
              <a:ext uri="{FF2B5EF4-FFF2-40B4-BE49-F238E27FC236}">
                <a16:creationId xmlns:a16="http://schemas.microsoft.com/office/drawing/2014/main" id="{7968CF52-3DF4-AE49-4B6A-B512699CB299}"/>
              </a:ext>
            </a:extLst>
          </p:cNvPr>
          <p:cNvPicPr>
            <a:picLocks noChangeAspect="1"/>
          </p:cNvPicPr>
          <p:nvPr/>
        </p:nvPicPr>
        <p:blipFill>
          <a:blip r:embed="rId4"/>
          <a:stretch>
            <a:fillRect/>
          </a:stretch>
        </p:blipFill>
        <p:spPr>
          <a:xfrm>
            <a:off x="4699000" y="3111500"/>
            <a:ext cx="2794000" cy="635000"/>
          </a:xfrm>
          <a:prstGeom prst="rect">
            <a:avLst/>
          </a:prstGeom>
        </p:spPr>
      </p:pic>
      <p:cxnSp>
        <p:nvCxnSpPr>
          <p:cNvPr id="24" name="Straight Arrow Connector 23">
            <a:extLst>
              <a:ext uri="{FF2B5EF4-FFF2-40B4-BE49-F238E27FC236}">
                <a16:creationId xmlns:a16="http://schemas.microsoft.com/office/drawing/2014/main" id="{7A062F95-14E1-C699-35C6-E7F94B1FD97D}"/>
              </a:ext>
            </a:extLst>
          </p:cNvPr>
          <p:cNvCxnSpPr>
            <a:cxnSpLocks/>
          </p:cNvCxnSpPr>
          <p:nvPr/>
        </p:nvCxnSpPr>
        <p:spPr>
          <a:xfrm>
            <a:off x="4463163" y="3905139"/>
            <a:ext cx="779402" cy="405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0CF44446-B58E-514A-7CCC-8A00825314E4}"/>
              </a:ext>
            </a:extLst>
          </p:cNvPr>
          <p:cNvPicPr>
            <a:picLocks noChangeAspect="1"/>
          </p:cNvPicPr>
          <p:nvPr/>
        </p:nvPicPr>
        <p:blipFill>
          <a:blip r:embed="rId5"/>
          <a:stretch>
            <a:fillRect/>
          </a:stretch>
        </p:blipFill>
        <p:spPr>
          <a:xfrm>
            <a:off x="3695700" y="6318315"/>
            <a:ext cx="1905000" cy="330200"/>
          </a:xfrm>
          <a:prstGeom prst="rect">
            <a:avLst/>
          </a:prstGeom>
        </p:spPr>
      </p:pic>
      <p:pic>
        <p:nvPicPr>
          <p:cNvPr id="27" name="Picture 26">
            <a:extLst>
              <a:ext uri="{FF2B5EF4-FFF2-40B4-BE49-F238E27FC236}">
                <a16:creationId xmlns:a16="http://schemas.microsoft.com/office/drawing/2014/main" id="{0B02CC5F-7A78-467B-0948-284BA80440C7}"/>
              </a:ext>
            </a:extLst>
          </p:cNvPr>
          <p:cNvPicPr>
            <a:picLocks noChangeAspect="1"/>
          </p:cNvPicPr>
          <p:nvPr/>
        </p:nvPicPr>
        <p:blipFill>
          <a:blip r:embed="rId6"/>
          <a:stretch>
            <a:fillRect/>
          </a:stretch>
        </p:blipFill>
        <p:spPr>
          <a:xfrm>
            <a:off x="6758030" y="5923571"/>
            <a:ext cx="4584700" cy="774700"/>
          </a:xfrm>
          <a:prstGeom prst="rect">
            <a:avLst/>
          </a:prstGeom>
        </p:spPr>
      </p:pic>
      <p:pic>
        <p:nvPicPr>
          <p:cNvPr id="28" name="Picture 27">
            <a:extLst>
              <a:ext uri="{FF2B5EF4-FFF2-40B4-BE49-F238E27FC236}">
                <a16:creationId xmlns:a16="http://schemas.microsoft.com/office/drawing/2014/main" id="{1A7C1A93-E077-BDE0-2B54-9F5AFF68C9F9}"/>
              </a:ext>
            </a:extLst>
          </p:cNvPr>
          <p:cNvPicPr>
            <a:picLocks noChangeAspect="1"/>
          </p:cNvPicPr>
          <p:nvPr/>
        </p:nvPicPr>
        <p:blipFill>
          <a:blip r:embed="rId7"/>
          <a:stretch>
            <a:fillRect/>
          </a:stretch>
        </p:blipFill>
        <p:spPr>
          <a:xfrm>
            <a:off x="5421632" y="4366836"/>
            <a:ext cx="3048000" cy="673100"/>
          </a:xfrm>
          <a:prstGeom prst="rect">
            <a:avLst/>
          </a:prstGeom>
        </p:spPr>
      </p:pic>
      <p:pic>
        <p:nvPicPr>
          <p:cNvPr id="29" name="Picture 28">
            <a:extLst>
              <a:ext uri="{FF2B5EF4-FFF2-40B4-BE49-F238E27FC236}">
                <a16:creationId xmlns:a16="http://schemas.microsoft.com/office/drawing/2014/main" id="{122B5A36-C0B9-E7B5-6850-3BACF7623A00}"/>
              </a:ext>
            </a:extLst>
          </p:cNvPr>
          <p:cNvPicPr>
            <a:picLocks noChangeAspect="1"/>
          </p:cNvPicPr>
          <p:nvPr/>
        </p:nvPicPr>
        <p:blipFill>
          <a:blip r:embed="rId8"/>
          <a:stretch>
            <a:fillRect/>
          </a:stretch>
        </p:blipFill>
        <p:spPr>
          <a:xfrm>
            <a:off x="406587" y="4366836"/>
            <a:ext cx="3213100" cy="673100"/>
          </a:xfrm>
          <a:prstGeom prst="rect">
            <a:avLst/>
          </a:prstGeom>
        </p:spPr>
      </p:pic>
    </p:spTree>
    <p:extLst>
      <p:ext uri="{BB962C8B-B14F-4D97-AF65-F5344CB8AC3E}">
        <p14:creationId xmlns:p14="http://schemas.microsoft.com/office/powerpoint/2010/main" val="348444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F0774-3767-3BF0-2EB3-4522B0837114}"/>
              </a:ext>
            </a:extLst>
          </p:cNvPr>
          <p:cNvSpPr>
            <a:spLocks noGrp="1"/>
          </p:cNvSpPr>
          <p:nvPr>
            <p:ph type="title"/>
          </p:nvPr>
        </p:nvSpPr>
        <p:spPr/>
        <p:txBody>
          <a:bodyPr/>
          <a:lstStyle/>
          <a:p>
            <a:r>
              <a:rPr lang="en-US" dirty="0"/>
              <a:t>First….</a:t>
            </a:r>
          </a:p>
        </p:txBody>
      </p:sp>
      <p:sp>
        <p:nvSpPr>
          <p:cNvPr id="3" name="Slide Number Placeholder 2">
            <a:extLst>
              <a:ext uri="{FF2B5EF4-FFF2-40B4-BE49-F238E27FC236}">
                <a16:creationId xmlns:a16="http://schemas.microsoft.com/office/drawing/2014/main" id="{2F01216D-E3C1-60EE-99DC-705D61192A2F}"/>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38452A56-E75E-D9A0-20A7-95D5489E8904}"/>
              </a:ext>
            </a:extLst>
          </p:cNvPr>
          <p:cNvSpPr>
            <a:spLocks noGrp="1"/>
          </p:cNvSpPr>
          <p:nvPr>
            <p:ph sz="quarter" idx="11"/>
          </p:nvPr>
        </p:nvSpPr>
        <p:spPr/>
        <p:txBody>
          <a:bodyPr/>
          <a:lstStyle/>
          <a:p>
            <a:pPr marL="342900" indent="-342900">
              <a:buFont typeface="Arial" panose="020B0604020202020204" pitchFamily="34" charset="0"/>
              <a:buChar char="•"/>
            </a:pPr>
            <a:r>
              <a:rPr lang="en-US" dirty="0"/>
              <a:t>Let’s review matrix assembly from a previous lecture, with a focus on a verification “patch test”</a:t>
            </a:r>
          </a:p>
          <a:p>
            <a:pPr marL="342900" indent="-342900">
              <a:buFont typeface="Arial" panose="020B0604020202020204" pitchFamily="34" charset="0"/>
              <a:buChar char="•"/>
            </a:pPr>
            <a:r>
              <a:rPr lang="en-US" dirty="0"/>
              <a:t>Recall, a linear basis was able to reconstruct a quadratic solution perfectly when the norm was computed at the degree of freedom locations</a:t>
            </a:r>
          </a:p>
        </p:txBody>
      </p:sp>
    </p:spTree>
    <p:extLst>
      <p:ext uri="{BB962C8B-B14F-4D97-AF65-F5344CB8AC3E}">
        <p14:creationId xmlns:p14="http://schemas.microsoft.com/office/powerpoint/2010/main" val="932484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753774"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66380F14-2EA3-EF76-EABE-AAEF42F0C4B1}"/>
              </a:ext>
            </a:extLst>
          </p:cNvPr>
          <p:cNvPicPr>
            <a:picLocks noChangeAspect="1"/>
          </p:cNvPicPr>
          <p:nvPr/>
        </p:nvPicPr>
        <p:blipFill>
          <a:blip r:embed="rId4"/>
          <a:stretch>
            <a:fillRect/>
          </a:stretch>
        </p:blipFill>
        <p:spPr>
          <a:xfrm>
            <a:off x="880172" y="5949043"/>
            <a:ext cx="4330700" cy="647700"/>
          </a:xfrm>
          <a:prstGeom prst="rect">
            <a:avLst/>
          </a:prstGeom>
        </p:spPr>
      </p:pic>
      <p:pic>
        <p:nvPicPr>
          <p:cNvPr id="25" name="Picture 24">
            <a:extLst>
              <a:ext uri="{FF2B5EF4-FFF2-40B4-BE49-F238E27FC236}">
                <a16:creationId xmlns:a16="http://schemas.microsoft.com/office/drawing/2014/main" id="{864218D7-BE08-0082-3DA6-AB61DFE75960}"/>
              </a:ext>
            </a:extLst>
          </p:cNvPr>
          <p:cNvPicPr>
            <a:picLocks noChangeAspect="1"/>
          </p:cNvPicPr>
          <p:nvPr/>
        </p:nvPicPr>
        <p:blipFill>
          <a:blip r:embed="rId5"/>
          <a:stretch>
            <a:fillRect/>
          </a:stretch>
        </p:blipFill>
        <p:spPr>
          <a:xfrm>
            <a:off x="8659523" y="4809209"/>
            <a:ext cx="2324100" cy="635000"/>
          </a:xfrm>
          <a:prstGeom prst="rect">
            <a:avLst/>
          </a:prstGeom>
        </p:spPr>
      </p:pic>
      <p:pic>
        <p:nvPicPr>
          <p:cNvPr id="26" name="Picture 25">
            <a:extLst>
              <a:ext uri="{FF2B5EF4-FFF2-40B4-BE49-F238E27FC236}">
                <a16:creationId xmlns:a16="http://schemas.microsoft.com/office/drawing/2014/main" id="{94BD157A-88CD-6353-A277-DF1777BCC9B3}"/>
              </a:ext>
            </a:extLst>
          </p:cNvPr>
          <p:cNvPicPr>
            <a:picLocks noChangeAspect="1"/>
          </p:cNvPicPr>
          <p:nvPr/>
        </p:nvPicPr>
        <p:blipFill>
          <a:blip r:embed="rId6"/>
          <a:stretch>
            <a:fillRect/>
          </a:stretch>
        </p:blipFill>
        <p:spPr>
          <a:xfrm>
            <a:off x="8659523" y="5775415"/>
            <a:ext cx="2324100" cy="635000"/>
          </a:xfrm>
          <a:prstGeom prst="rect">
            <a:avLst/>
          </a:prstGeom>
        </p:spPr>
      </p:pic>
      <p:sp>
        <p:nvSpPr>
          <p:cNvPr id="27" name="TextBox 26">
            <a:extLst>
              <a:ext uri="{FF2B5EF4-FFF2-40B4-BE49-F238E27FC236}">
                <a16:creationId xmlns:a16="http://schemas.microsoft.com/office/drawing/2014/main" id="{05DA5DE7-721E-F7AC-C3C1-277238D4BCDC}"/>
              </a:ext>
            </a:extLst>
          </p:cNvPr>
          <p:cNvSpPr txBox="1"/>
          <p:nvPr/>
        </p:nvSpPr>
        <p:spPr>
          <a:xfrm>
            <a:off x="8659523" y="6524788"/>
            <a:ext cx="0" cy="0"/>
          </a:xfrm>
          <a:prstGeom prst="rect">
            <a:avLst/>
          </a:prstGeom>
        </p:spPr>
        <p:txBody>
          <a:bodyPr vert="horz" wrap="none" lIns="91440" tIns="45720" rIns="91440" bIns="45720" rtlCol="0">
            <a:noAutofit/>
          </a:bodyPr>
          <a:lstStyle/>
          <a:p>
            <a:pPr algn="l"/>
            <a:r>
              <a:rPr lang="en-US" dirty="0"/>
              <a:t>Edge 1</a:t>
            </a:r>
          </a:p>
        </p:txBody>
      </p:sp>
    </p:spTree>
    <p:extLst>
      <p:ext uri="{BB962C8B-B14F-4D97-AF65-F5344CB8AC3E}">
        <p14:creationId xmlns:p14="http://schemas.microsoft.com/office/powerpoint/2010/main" val="299710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3279999"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5" name="Picture 24">
            <a:extLst>
              <a:ext uri="{FF2B5EF4-FFF2-40B4-BE49-F238E27FC236}">
                <a16:creationId xmlns:a16="http://schemas.microsoft.com/office/drawing/2014/main" id="{8B3AE12F-A994-F350-046F-0EB3E2BAD4EA}"/>
              </a:ext>
            </a:extLst>
          </p:cNvPr>
          <p:cNvPicPr>
            <a:picLocks noChangeAspect="1"/>
          </p:cNvPicPr>
          <p:nvPr/>
        </p:nvPicPr>
        <p:blipFill>
          <a:blip r:embed="rId4"/>
          <a:stretch>
            <a:fillRect/>
          </a:stretch>
        </p:blipFill>
        <p:spPr>
          <a:xfrm>
            <a:off x="1214605" y="5950228"/>
            <a:ext cx="4330700" cy="647700"/>
          </a:xfrm>
          <a:prstGeom prst="rect">
            <a:avLst/>
          </a:prstGeom>
        </p:spPr>
      </p:pic>
      <p:sp>
        <p:nvSpPr>
          <p:cNvPr id="28" name="TextBox 27">
            <a:extLst>
              <a:ext uri="{FF2B5EF4-FFF2-40B4-BE49-F238E27FC236}">
                <a16:creationId xmlns:a16="http://schemas.microsoft.com/office/drawing/2014/main" id="{E84E6698-0DDE-407E-75CE-11FF39633DE7}"/>
              </a:ext>
            </a:extLst>
          </p:cNvPr>
          <p:cNvSpPr txBox="1"/>
          <p:nvPr/>
        </p:nvSpPr>
        <p:spPr>
          <a:xfrm>
            <a:off x="8647980" y="6524788"/>
            <a:ext cx="0" cy="0"/>
          </a:xfrm>
          <a:prstGeom prst="rect">
            <a:avLst/>
          </a:prstGeom>
        </p:spPr>
        <p:txBody>
          <a:bodyPr vert="horz" wrap="none" lIns="91440" tIns="45720" rIns="91440" bIns="45720" rtlCol="0">
            <a:noAutofit/>
          </a:bodyPr>
          <a:lstStyle/>
          <a:p>
            <a:pPr algn="l"/>
            <a:r>
              <a:rPr lang="en-US" dirty="0"/>
              <a:t>Edge 2</a:t>
            </a:r>
          </a:p>
        </p:txBody>
      </p:sp>
      <p:pic>
        <p:nvPicPr>
          <p:cNvPr id="29" name="Picture 28">
            <a:extLst>
              <a:ext uri="{FF2B5EF4-FFF2-40B4-BE49-F238E27FC236}">
                <a16:creationId xmlns:a16="http://schemas.microsoft.com/office/drawing/2014/main" id="{FD98F48C-931D-3FE0-0769-45392CDADD2A}"/>
              </a:ext>
            </a:extLst>
          </p:cNvPr>
          <p:cNvPicPr>
            <a:picLocks noChangeAspect="1"/>
          </p:cNvPicPr>
          <p:nvPr/>
        </p:nvPicPr>
        <p:blipFill>
          <a:blip r:embed="rId5"/>
          <a:stretch>
            <a:fillRect/>
          </a:stretch>
        </p:blipFill>
        <p:spPr>
          <a:xfrm>
            <a:off x="8647980" y="4744569"/>
            <a:ext cx="2324100" cy="635000"/>
          </a:xfrm>
          <a:prstGeom prst="rect">
            <a:avLst/>
          </a:prstGeom>
        </p:spPr>
      </p:pic>
      <p:pic>
        <p:nvPicPr>
          <p:cNvPr id="30" name="Picture 29">
            <a:extLst>
              <a:ext uri="{FF2B5EF4-FFF2-40B4-BE49-F238E27FC236}">
                <a16:creationId xmlns:a16="http://schemas.microsoft.com/office/drawing/2014/main" id="{FFEF26AF-3F6A-BD89-7C23-FDCE3C69CD76}"/>
              </a:ext>
            </a:extLst>
          </p:cNvPr>
          <p:cNvPicPr>
            <a:picLocks noChangeAspect="1"/>
          </p:cNvPicPr>
          <p:nvPr/>
        </p:nvPicPr>
        <p:blipFill>
          <a:blip r:embed="rId6"/>
          <a:stretch>
            <a:fillRect/>
          </a:stretch>
        </p:blipFill>
        <p:spPr>
          <a:xfrm>
            <a:off x="8647980" y="5682359"/>
            <a:ext cx="2324100" cy="635000"/>
          </a:xfrm>
          <a:prstGeom prst="rect">
            <a:avLst/>
          </a:prstGeom>
        </p:spPr>
      </p:pic>
    </p:spTree>
    <p:extLst>
      <p:ext uri="{BB962C8B-B14F-4D97-AF65-F5344CB8AC3E}">
        <p14:creationId xmlns:p14="http://schemas.microsoft.com/office/powerpoint/2010/main" val="195930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5868218"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B7111B59-B7B7-886F-373D-F34649AD78E5}"/>
              </a:ext>
            </a:extLst>
          </p:cNvPr>
          <p:cNvPicPr>
            <a:picLocks noChangeAspect="1"/>
          </p:cNvPicPr>
          <p:nvPr/>
        </p:nvPicPr>
        <p:blipFill>
          <a:blip r:embed="rId4"/>
          <a:stretch>
            <a:fillRect/>
          </a:stretch>
        </p:blipFill>
        <p:spPr>
          <a:xfrm>
            <a:off x="1214605" y="5921744"/>
            <a:ext cx="4330700" cy="647700"/>
          </a:xfrm>
          <a:prstGeom prst="rect">
            <a:avLst/>
          </a:prstGeom>
        </p:spPr>
      </p:pic>
      <p:sp>
        <p:nvSpPr>
          <p:cNvPr id="26" name="TextBox 25">
            <a:extLst>
              <a:ext uri="{FF2B5EF4-FFF2-40B4-BE49-F238E27FC236}">
                <a16:creationId xmlns:a16="http://schemas.microsoft.com/office/drawing/2014/main" id="{E35F5A49-BC7D-4A8C-6C83-0C7501DE854A}"/>
              </a:ext>
            </a:extLst>
          </p:cNvPr>
          <p:cNvSpPr txBox="1"/>
          <p:nvPr/>
        </p:nvSpPr>
        <p:spPr>
          <a:xfrm>
            <a:off x="8585988" y="6524788"/>
            <a:ext cx="0" cy="0"/>
          </a:xfrm>
          <a:prstGeom prst="rect">
            <a:avLst/>
          </a:prstGeom>
        </p:spPr>
        <p:txBody>
          <a:bodyPr vert="horz" wrap="none" lIns="91440" tIns="45720" rIns="91440" bIns="45720" rtlCol="0">
            <a:noAutofit/>
          </a:bodyPr>
          <a:lstStyle/>
          <a:p>
            <a:pPr algn="l"/>
            <a:r>
              <a:rPr lang="en-US" dirty="0"/>
              <a:t>Edge 3</a:t>
            </a:r>
          </a:p>
        </p:txBody>
      </p:sp>
      <p:pic>
        <p:nvPicPr>
          <p:cNvPr id="29" name="Picture 28">
            <a:extLst>
              <a:ext uri="{FF2B5EF4-FFF2-40B4-BE49-F238E27FC236}">
                <a16:creationId xmlns:a16="http://schemas.microsoft.com/office/drawing/2014/main" id="{7590DA8F-EDCC-96BA-0B22-FCE34079A9CA}"/>
              </a:ext>
            </a:extLst>
          </p:cNvPr>
          <p:cNvPicPr>
            <a:picLocks noChangeAspect="1"/>
          </p:cNvPicPr>
          <p:nvPr/>
        </p:nvPicPr>
        <p:blipFill>
          <a:blip r:embed="rId5"/>
          <a:stretch>
            <a:fillRect/>
          </a:stretch>
        </p:blipFill>
        <p:spPr>
          <a:xfrm>
            <a:off x="8585988" y="5589141"/>
            <a:ext cx="2324100" cy="635000"/>
          </a:xfrm>
          <a:prstGeom prst="rect">
            <a:avLst/>
          </a:prstGeom>
        </p:spPr>
      </p:pic>
      <p:pic>
        <p:nvPicPr>
          <p:cNvPr id="30" name="Picture 29">
            <a:extLst>
              <a:ext uri="{FF2B5EF4-FFF2-40B4-BE49-F238E27FC236}">
                <a16:creationId xmlns:a16="http://schemas.microsoft.com/office/drawing/2014/main" id="{5FD13948-657D-3C2A-D620-320B44CC1426}"/>
              </a:ext>
            </a:extLst>
          </p:cNvPr>
          <p:cNvPicPr>
            <a:picLocks noChangeAspect="1"/>
          </p:cNvPicPr>
          <p:nvPr/>
        </p:nvPicPr>
        <p:blipFill>
          <a:blip r:embed="rId6"/>
          <a:stretch>
            <a:fillRect/>
          </a:stretch>
        </p:blipFill>
        <p:spPr>
          <a:xfrm>
            <a:off x="8585988" y="4692685"/>
            <a:ext cx="2324100" cy="635000"/>
          </a:xfrm>
          <a:prstGeom prst="rect">
            <a:avLst/>
          </a:prstGeom>
        </p:spPr>
      </p:pic>
    </p:spTree>
    <p:extLst>
      <p:ext uri="{BB962C8B-B14F-4D97-AF65-F5344CB8AC3E}">
        <p14:creationId xmlns:p14="http://schemas.microsoft.com/office/powerpoint/2010/main" val="134896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F604D-8AE6-D9C8-163A-D932A0564A5F}"/>
              </a:ext>
            </a:extLst>
          </p:cNvPr>
          <p:cNvSpPr>
            <a:spLocks noGrp="1"/>
          </p:cNvSpPr>
          <p:nvPr>
            <p:ph type="title"/>
          </p:nvPr>
        </p:nvSpPr>
        <p:spPr/>
        <p:txBody>
          <a:bodyPr/>
          <a:lstStyle/>
          <a:p>
            <a:r>
              <a:rPr lang="en-US" dirty="0"/>
              <a:t>Simple One-D MMS Example; Collect all of the terms</a:t>
            </a:r>
          </a:p>
        </p:txBody>
      </p:sp>
      <p:sp>
        <p:nvSpPr>
          <p:cNvPr id="3" name="Slide Number Placeholder 2">
            <a:extLst>
              <a:ext uri="{FF2B5EF4-FFF2-40B4-BE49-F238E27FC236}">
                <a16:creationId xmlns:a16="http://schemas.microsoft.com/office/drawing/2014/main" id="{2FFB83E6-2941-9432-C8B5-BDF9780944CF}"/>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5" name="Picture 4">
            <a:extLst>
              <a:ext uri="{FF2B5EF4-FFF2-40B4-BE49-F238E27FC236}">
                <a16:creationId xmlns:a16="http://schemas.microsoft.com/office/drawing/2014/main" id="{0453F27C-7228-7197-D3D8-52327975A8FE}"/>
              </a:ext>
            </a:extLst>
          </p:cNvPr>
          <p:cNvPicPr>
            <a:picLocks noChangeAspect="1"/>
          </p:cNvPicPr>
          <p:nvPr/>
        </p:nvPicPr>
        <p:blipFill>
          <a:blip r:embed="rId2"/>
          <a:stretch>
            <a:fillRect/>
          </a:stretch>
        </p:blipFill>
        <p:spPr>
          <a:xfrm>
            <a:off x="770886" y="1111759"/>
            <a:ext cx="2324100" cy="635000"/>
          </a:xfrm>
          <a:prstGeom prst="rect">
            <a:avLst/>
          </a:prstGeom>
        </p:spPr>
      </p:pic>
      <p:pic>
        <p:nvPicPr>
          <p:cNvPr id="6" name="Picture 5">
            <a:extLst>
              <a:ext uri="{FF2B5EF4-FFF2-40B4-BE49-F238E27FC236}">
                <a16:creationId xmlns:a16="http://schemas.microsoft.com/office/drawing/2014/main" id="{DFD5D0C5-2B93-8042-6C3E-14EEB4291C3B}"/>
              </a:ext>
            </a:extLst>
          </p:cNvPr>
          <p:cNvPicPr>
            <a:picLocks noChangeAspect="1"/>
          </p:cNvPicPr>
          <p:nvPr/>
        </p:nvPicPr>
        <p:blipFill>
          <a:blip r:embed="rId3"/>
          <a:stretch>
            <a:fillRect/>
          </a:stretch>
        </p:blipFill>
        <p:spPr>
          <a:xfrm>
            <a:off x="770886" y="2077965"/>
            <a:ext cx="2324100" cy="635000"/>
          </a:xfrm>
          <a:prstGeom prst="rect">
            <a:avLst/>
          </a:prstGeom>
        </p:spPr>
      </p:pic>
      <p:pic>
        <p:nvPicPr>
          <p:cNvPr id="7" name="Picture 6">
            <a:extLst>
              <a:ext uri="{FF2B5EF4-FFF2-40B4-BE49-F238E27FC236}">
                <a16:creationId xmlns:a16="http://schemas.microsoft.com/office/drawing/2014/main" id="{E0112BA4-C3E2-9BAC-19A6-C084190CF374}"/>
              </a:ext>
            </a:extLst>
          </p:cNvPr>
          <p:cNvPicPr>
            <a:picLocks noChangeAspect="1"/>
          </p:cNvPicPr>
          <p:nvPr/>
        </p:nvPicPr>
        <p:blipFill>
          <a:blip r:embed="rId4"/>
          <a:stretch>
            <a:fillRect/>
          </a:stretch>
        </p:blipFill>
        <p:spPr>
          <a:xfrm>
            <a:off x="770886" y="3044171"/>
            <a:ext cx="2324100" cy="635000"/>
          </a:xfrm>
          <a:prstGeom prst="rect">
            <a:avLst/>
          </a:prstGeom>
        </p:spPr>
      </p:pic>
      <p:pic>
        <p:nvPicPr>
          <p:cNvPr id="8" name="Picture 7">
            <a:extLst>
              <a:ext uri="{FF2B5EF4-FFF2-40B4-BE49-F238E27FC236}">
                <a16:creationId xmlns:a16="http://schemas.microsoft.com/office/drawing/2014/main" id="{B09ECDAA-8BC1-C9DD-E69F-4545E1AE7189}"/>
              </a:ext>
            </a:extLst>
          </p:cNvPr>
          <p:cNvPicPr>
            <a:picLocks noChangeAspect="1"/>
          </p:cNvPicPr>
          <p:nvPr/>
        </p:nvPicPr>
        <p:blipFill>
          <a:blip r:embed="rId5"/>
          <a:stretch>
            <a:fillRect/>
          </a:stretch>
        </p:blipFill>
        <p:spPr>
          <a:xfrm>
            <a:off x="770886" y="3981961"/>
            <a:ext cx="2324100" cy="635000"/>
          </a:xfrm>
          <a:prstGeom prst="rect">
            <a:avLst/>
          </a:prstGeom>
        </p:spPr>
      </p:pic>
      <p:pic>
        <p:nvPicPr>
          <p:cNvPr id="9" name="Picture 8">
            <a:extLst>
              <a:ext uri="{FF2B5EF4-FFF2-40B4-BE49-F238E27FC236}">
                <a16:creationId xmlns:a16="http://schemas.microsoft.com/office/drawing/2014/main" id="{FF20BA77-240B-5037-BAC7-356FDFED1704}"/>
              </a:ext>
            </a:extLst>
          </p:cNvPr>
          <p:cNvPicPr>
            <a:picLocks noChangeAspect="1"/>
          </p:cNvPicPr>
          <p:nvPr/>
        </p:nvPicPr>
        <p:blipFill>
          <a:blip r:embed="rId6"/>
          <a:stretch>
            <a:fillRect/>
          </a:stretch>
        </p:blipFill>
        <p:spPr>
          <a:xfrm>
            <a:off x="770886" y="5690198"/>
            <a:ext cx="2324100" cy="635000"/>
          </a:xfrm>
          <a:prstGeom prst="rect">
            <a:avLst/>
          </a:prstGeom>
        </p:spPr>
      </p:pic>
      <p:pic>
        <p:nvPicPr>
          <p:cNvPr id="10" name="Picture 9">
            <a:extLst>
              <a:ext uri="{FF2B5EF4-FFF2-40B4-BE49-F238E27FC236}">
                <a16:creationId xmlns:a16="http://schemas.microsoft.com/office/drawing/2014/main" id="{090F1F61-825A-5EF0-6323-984E0AA5BB40}"/>
              </a:ext>
            </a:extLst>
          </p:cNvPr>
          <p:cNvPicPr>
            <a:picLocks noChangeAspect="1"/>
          </p:cNvPicPr>
          <p:nvPr/>
        </p:nvPicPr>
        <p:blipFill>
          <a:blip r:embed="rId7"/>
          <a:stretch>
            <a:fillRect/>
          </a:stretch>
        </p:blipFill>
        <p:spPr>
          <a:xfrm>
            <a:off x="770886" y="4793742"/>
            <a:ext cx="2324100" cy="635000"/>
          </a:xfrm>
          <a:prstGeom prst="rect">
            <a:avLst/>
          </a:prstGeom>
        </p:spPr>
      </p:pic>
      <p:sp>
        <p:nvSpPr>
          <p:cNvPr id="11" name="TextBox 10">
            <a:extLst>
              <a:ext uri="{FF2B5EF4-FFF2-40B4-BE49-F238E27FC236}">
                <a16:creationId xmlns:a16="http://schemas.microsoft.com/office/drawing/2014/main" id="{F91ED6C0-8DAD-CF0D-328A-9C5F873CFB41}"/>
              </a:ext>
            </a:extLst>
          </p:cNvPr>
          <p:cNvSpPr txBox="1"/>
          <p:nvPr/>
        </p:nvSpPr>
        <p:spPr>
          <a:xfrm>
            <a:off x="8974351" y="4076312"/>
            <a:ext cx="1754006" cy="369332"/>
          </a:xfrm>
          <a:prstGeom prst="rect">
            <a:avLst/>
          </a:prstGeom>
          <a:noFill/>
        </p:spPr>
        <p:txBody>
          <a:bodyPr wrap="none" rtlCol="0">
            <a:spAutoFit/>
          </a:bodyPr>
          <a:lstStyle/>
          <a:p>
            <a:r>
              <a:rPr lang="en-US" dirty="0"/>
              <a:t>Correct for BCs</a:t>
            </a:r>
          </a:p>
        </p:txBody>
      </p:sp>
      <p:pic>
        <p:nvPicPr>
          <p:cNvPr id="12" name="Picture 11">
            <a:extLst>
              <a:ext uri="{FF2B5EF4-FFF2-40B4-BE49-F238E27FC236}">
                <a16:creationId xmlns:a16="http://schemas.microsoft.com/office/drawing/2014/main" id="{F5949C12-5266-71CC-5659-43F20B2BFB66}"/>
              </a:ext>
            </a:extLst>
          </p:cNvPr>
          <p:cNvPicPr>
            <a:picLocks noChangeAspect="1"/>
          </p:cNvPicPr>
          <p:nvPr/>
        </p:nvPicPr>
        <p:blipFill>
          <a:blip r:embed="rId8"/>
          <a:stretch>
            <a:fillRect/>
          </a:stretch>
        </p:blipFill>
        <p:spPr>
          <a:xfrm>
            <a:off x="4699440" y="953098"/>
            <a:ext cx="4243232" cy="4737100"/>
          </a:xfrm>
          <a:prstGeom prst="rect">
            <a:avLst/>
          </a:prstGeom>
        </p:spPr>
      </p:pic>
      <p:sp>
        <p:nvSpPr>
          <p:cNvPr id="13" name="TextBox 12">
            <a:extLst>
              <a:ext uri="{FF2B5EF4-FFF2-40B4-BE49-F238E27FC236}">
                <a16:creationId xmlns:a16="http://schemas.microsoft.com/office/drawing/2014/main" id="{3C0459F4-8FC5-A7B2-B19B-5CEFC313CF49}"/>
              </a:ext>
            </a:extLst>
          </p:cNvPr>
          <p:cNvSpPr txBox="1"/>
          <p:nvPr/>
        </p:nvSpPr>
        <p:spPr>
          <a:xfrm>
            <a:off x="8974351" y="2843394"/>
            <a:ext cx="1896673" cy="646331"/>
          </a:xfrm>
          <a:prstGeom prst="rect">
            <a:avLst/>
          </a:prstGeom>
          <a:noFill/>
        </p:spPr>
        <p:txBody>
          <a:bodyPr wrap="none" rtlCol="0">
            <a:spAutoFit/>
          </a:bodyPr>
          <a:lstStyle/>
          <a:p>
            <a:r>
              <a:rPr lang="en-US" dirty="0"/>
              <a:t>Fully assembled </a:t>
            </a:r>
          </a:p>
          <a:p>
            <a:r>
              <a:rPr lang="en-US" dirty="0"/>
              <a:t>system</a:t>
            </a:r>
          </a:p>
        </p:txBody>
      </p:sp>
      <p:sp>
        <p:nvSpPr>
          <p:cNvPr id="14" name="TextBox 13">
            <a:extLst>
              <a:ext uri="{FF2B5EF4-FFF2-40B4-BE49-F238E27FC236}">
                <a16:creationId xmlns:a16="http://schemas.microsoft.com/office/drawing/2014/main" id="{D3E013BD-3B26-AC98-0DE0-A8020995C02A}"/>
              </a:ext>
            </a:extLst>
          </p:cNvPr>
          <p:cNvSpPr txBox="1"/>
          <p:nvPr/>
        </p:nvSpPr>
        <p:spPr>
          <a:xfrm>
            <a:off x="8974351" y="1079909"/>
            <a:ext cx="1896673" cy="646331"/>
          </a:xfrm>
          <a:prstGeom prst="rect">
            <a:avLst/>
          </a:prstGeom>
          <a:noFill/>
        </p:spPr>
        <p:txBody>
          <a:bodyPr wrap="none" rtlCol="0">
            <a:spAutoFit/>
          </a:bodyPr>
          <a:lstStyle/>
          <a:p>
            <a:r>
              <a:rPr lang="en-US" dirty="0"/>
              <a:t>Fully assembled </a:t>
            </a:r>
          </a:p>
          <a:p>
            <a:r>
              <a:rPr lang="en-US" dirty="0"/>
              <a:t>matrix</a:t>
            </a:r>
          </a:p>
        </p:txBody>
      </p:sp>
      <p:sp>
        <p:nvSpPr>
          <p:cNvPr id="15" name="TextBox 14">
            <a:extLst>
              <a:ext uri="{FF2B5EF4-FFF2-40B4-BE49-F238E27FC236}">
                <a16:creationId xmlns:a16="http://schemas.microsoft.com/office/drawing/2014/main" id="{708DEAD2-96C0-E876-6B94-FF1A29AD059A}"/>
              </a:ext>
            </a:extLst>
          </p:cNvPr>
          <p:cNvSpPr txBox="1"/>
          <p:nvPr/>
        </p:nvSpPr>
        <p:spPr>
          <a:xfrm>
            <a:off x="3723906" y="6403174"/>
            <a:ext cx="7425431" cy="369332"/>
          </a:xfrm>
          <a:prstGeom prst="rect">
            <a:avLst/>
          </a:prstGeom>
          <a:noFill/>
        </p:spPr>
        <p:txBody>
          <a:bodyPr wrap="none" rtlCol="0">
            <a:spAutoFit/>
          </a:bodyPr>
          <a:lstStyle/>
          <a:p>
            <a:r>
              <a:rPr lang="en-US" dirty="0"/>
              <a:t>Solution is exact….. </a:t>
            </a:r>
            <a:r>
              <a:rPr lang="en-US" u="sng" dirty="0"/>
              <a:t>Linear basis exactly captures a quadratic solution</a:t>
            </a:r>
          </a:p>
        </p:txBody>
      </p:sp>
      <p:pic>
        <p:nvPicPr>
          <p:cNvPr id="17" name="Picture 16">
            <a:extLst>
              <a:ext uri="{FF2B5EF4-FFF2-40B4-BE49-F238E27FC236}">
                <a16:creationId xmlns:a16="http://schemas.microsoft.com/office/drawing/2014/main" id="{059218EF-8BCC-8361-7487-5B85B01494F2}"/>
              </a:ext>
            </a:extLst>
          </p:cNvPr>
          <p:cNvPicPr>
            <a:picLocks noChangeAspect="1"/>
          </p:cNvPicPr>
          <p:nvPr/>
        </p:nvPicPr>
        <p:blipFill>
          <a:blip r:embed="rId9"/>
          <a:stretch>
            <a:fillRect/>
          </a:stretch>
        </p:blipFill>
        <p:spPr>
          <a:xfrm>
            <a:off x="9922687" y="4624448"/>
            <a:ext cx="1384300" cy="1346200"/>
          </a:xfrm>
          <a:prstGeom prst="rect">
            <a:avLst/>
          </a:prstGeom>
        </p:spPr>
      </p:pic>
    </p:spTree>
    <p:extLst>
      <p:ext uri="{BB962C8B-B14F-4D97-AF65-F5344CB8AC3E}">
        <p14:creationId xmlns:p14="http://schemas.microsoft.com/office/powerpoint/2010/main" val="315587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7459</TotalTime>
  <Words>1111</Words>
  <Application>Microsoft Macintosh PowerPoint</Application>
  <PresentationFormat>Widescreen</PresentationFormat>
  <Paragraphs>220</Paragraphs>
  <Slides>25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Wingdings</vt:lpstr>
      <vt:lpstr>Courier New</vt:lpstr>
      <vt:lpstr>Symbol</vt:lpstr>
      <vt:lpstr>Open Sans bold</vt:lpstr>
      <vt:lpstr>Arial</vt:lpstr>
      <vt:lpstr>Open Sans</vt:lpstr>
      <vt:lpstr>Calibri</vt:lpstr>
      <vt:lpstr>Sandia Angles</vt:lpstr>
      <vt:lpstr>ME469: Geometric Fidelity</vt:lpstr>
      <vt:lpstr>Review of Discretization Options</vt:lpstr>
      <vt:lpstr>Simple vs Complex Domains</vt:lpstr>
      <vt:lpstr>Simple One-Dimensional Diffusion Example</vt:lpstr>
      <vt:lpstr>First….</vt:lpstr>
      <vt:lpstr>Simple One-D MMS Example; Edge-based Assemble of Diffusion</vt:lpstr>
      <vt:lpstr>Simple One-D MMS Example; Edge-based Assemble of Diffusion</vt:lpstr>
      <vt:lpstr>Simple One-D MMS Example; Edge-based Assemble of Diffusion</vt:lpstr>
      <vt:lpstr>Simple One-D MMS Example; Collect all of the terms</vt:lpstr>
      <vt:lpstr>Simple One-D Advection; Edge-based Assembly</vt:lpstr>
      <vt:lpstr>Let’s Revisit a Classic 2-dimensional Channel Flow (laminar)</vt:lpstr>
      <vt:lpstr>Derivation</vt:lpstr>
      <vt:lpstr>Derivation</vt:lpstr>
      <vt:lpstr>Sizing</vt:lpstr>
      <vt:lpstr>Simulation Results</vt:lpstr>
      <vt:lpstr>Let’s Revisit a Classic 3-dimensional Pipe Flow (laminar)</vt:lpstr>
      <vt:lpstr>Derivation</vt:lpstr>
      <vt:lpstr>Sizing</vt:lpstr>
      <vt:lpstr>Simulation Results</vt:lpstr>
      <vt:lpstr>Simulation Results</vt:lpstr>
      <vt:lpstr>What About Tet4 vs Hex8?</vt:lpstr>
      <vt:lpstr>What About Tet4 vs Hex8?</vt:lpstr>
      <vt:lpstr>What About Tet4 vs Hex8?</vt:lpstr>
      <vt:lpstr>Unstructured Mesh Types (Review) and Results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627</cp:revision>
  <cp:lastPrinted>2023-03-20T22:29:14Z</cp:lastPrinted>
  <dcterms:created xsi:type="dcterms:W3CDTF">2018-07-21T13:25:45Z</dcterms:created>
  <dcterms:modified xsi:type="dcterms:W3CDTF">2025-04-10T22:47:17Z</dcterms:modified>
</cp:coreProperties>
</file>